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479" r:id="rId3"/>
    <p:sldId id="482" r:id="rId4"/>
    <p:sldId id="483" r:id="rId5"/>
    <p:sldId id="484" r:id="rId6"/>
    <p:sldId id="485" r:id="rId7"/>
    <p:sldId id="486" r:id="rId8"/>
    <p:sldId id="487" r:id="rId9"/>
    <p:sldId id="481" r:id="rId10"/>
    <p:sldId id="488" r:id="rId11"/>
    <p:sldId id="489" r:id="rId12"/>
    <p:sldId id="493" r:id="rId13"/>
    <p:sldId id="494" r:id="rId14"/>
    <p:sldId id="491" r:id="rId15"/>
    <p:sldId id="492" r:id="rId16"/>
    <p:sldId id="495" r:id="rId17"/>
    <p:sldId id="49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73" d="100"/>
          <a:sy n="73" d="100"/>
        </p:scale>
        <p:origin x="6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404739-6D4A-4593-BA51-19DB0C516930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A61ED-6B44-473B-AAFC-5D4736A92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89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60949-BF54-4D34-AD1A-8928B50590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E50116-50A7-4C39-A099-9E22D73EE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30F6E-8BD8-4575-88C6-D26530629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1B862-B5E8-4A91-A149-349784FC4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860FD-5B88-4E58-98C4-522EEA686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1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69E38-57E6-418B-9B7B-22B15CE9D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B24346-CFC1-46F5-BDD5-1B732D3A73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1CE47-88C4-45F2-843F-5B24DB76D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B6521-0A0A-4D87-8D5B-B6878F4C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2C223-141A-4088-8F5B-52DEEBFB9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151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361DF8-8282-4E71-BDA7-0ED5529858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7DA262-87D2-43F6-8786-B93BC69FC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DA9F2-A9ED-443D-96E1-C449993E1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67274-D6F3-4AEA-8849-92F6EA0F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521FA-0C81-4A4E-BA51-50AE277A4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23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B1700-2E53-42A5-92ED-4683644F6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09C93-40BE-4BE5-8DC0-4C3CAD6BA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1B83D-1D62-4A45-AAE5-4EF0536FC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F762-772A-4FAE-A8DA-FCE080A29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723FC-211D-4591-9744-3CE84F1F8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183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19FCA-689D-481B-B602-07279706B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61ED45-8413-431F-A77F-0A6A4C163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D3E1C-BD45-4698-AD28-0273104F5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1712C-4A61-46F1-82F9-80CA36EE5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1C6E5-2CD1-444C-9718-3858C7809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930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71C64-060D-4020-96ED-729BF5D6F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0703C-C50E-4E37-99BE-40DE69A59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0BFB6F-8D49-4422-91A2-2A90B5856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539E21-AD58-48A4-9A85-DEE26518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DA56BF-D925-46B3-B357-CA1BA3AFD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DE2BC-DFFD-4AAF-B719-B09C8CC18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972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F51F4-5EB8-4ADE-8B20-9462D2FF0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FA906-0801-47E5-AE01-EBCDC922A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14BDE-569E-47B9-B7B0-A0DB35038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80C46B-5AD0-4904-ABCE-6FC9EF06F5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23D327-53C4-40A6-A29F-ECEACF1F45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D3FEC0-8AD8-4D4D-A8D4-FF51D12F2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FB92C-8CEF-402F-9802-F960A1954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9D0265-BA92-4E54-A87C-FDE39B46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2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1A841-0E5F-43EE-A788-86130854C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338ADC-ED6C-4FF2-B1B3-8B63E52D3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63FB87-84BE-4218-93F7-63F54B0E4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CC6F92-C174-47A9-80F6-27EBC03A9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5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00D678-775F-44E3-8EB3-B878F583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3A232E-1F75-4998-9B5C-9232B9F32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211C9C-3653-415A-B212-C419DDCF6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2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4753-9C11-48DE-BF3E-8FB2DF9FC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DC4D4-192D-4BEB-B042-5A102EE3E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F1EF29-04B8-4E61-B1DA-BAA3D88F6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202B97-C2C2-4B46-AC74-46B0BEBDF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820F90-6697-4843-81FE-31AA973D1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014BEC-8200-4696-9151-C8E34D35B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586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A5D9B-5C46-4969-A330-4C0793D2D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22A87A-5924-4A8A-8D10-B620EE8BE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83C2B8-93CE-42C4-9499-C71A36961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11AE56-045F-47EF-96B6-BEDE9C82E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37000D-AFFC-4FF3-8A70-F301A0BF1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420D1-106B-4FAB-B07A-F3302BECE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8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41E43B-E057-4353-8929-A10C72E0E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A7955-21EE-420B-ACB1-27E6BE4DC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0A322-54A9-452B-9767-4CEF70E3AF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2075A-5117-4BE4-B40C-96061D107971}" type="datetimeFigureOut">
              <a:rPr lang="en-US" smtClean="0"/>
              <a:t>24/09/2024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4AC1F-9303-42D5-8F3C-47B17C4CC8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49343-9F8E-4FD7-A3FA-594E63D956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5DE75-3E97-4BE2-9816-0E212B485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439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7EE5A3B-E4A3-4D07-BE6D-EFD94DC1AE5A}"/>
              </a:ext>
            </a:extLst>
          </p:cNvPr>
          <p:cNvCxnSpPr>
            <a:cxnSpLocks/>
          </p:cNvCxnSpPr>
          <p:nvPr/>
        </p:nvCxnSpPr>
        <p:spPr>
          <a:xfrm flipV="1">
            <a:off x="2157945" y="1844876"/>
            <a:ext cx="1406173" cy="3707"/>
          </a:xfrm>
          <a:prstGeom prst="line">
            <a:avLst/>
          </a:prstGeom>
          <a:ln w="28575" cmpd="thickThin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A5A5DAC4-F7A5-4CF7-BFBB-9047D017F3B6}"/>
              </a:ext>
            </a:extLst>
          </p:cNvPr>
          <p:cNvSpPr/>
          <p:nvPr/>
        </p:nvSpPr>
        <p:spPr>
          <a:xfrm>
            <a:off x="-3872" y="-20915"/>
            <a:ext cx="12195872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Review OQC pickup sample &amp; chop stamp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738064C-F8A0-4F7C-9C31-76AC9DD42BA0}"/>
              </a:ext>
            </a:extLst>
          </p:cNvPr>
          <p:cNvGrpSpPr/>
          <p:nvPr/>
        </p:nvGrpSpPr>
        <p:grpSpPr>
          <a:xfrm>
            <a:off x="96400" y="949785"/>
            <a:ext cx="12042256" cy="4726588"/>
            <a:chOff x="89263" y="744834"/>
            <a:chExt cx="12042256" cy="4587579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E3420DCA-A5C8-4325-906F-A2E2049A5F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15710" y="3437109"/>
              <a:ext cx="0" cy="1042463"/>
            </a:xfrm>
            <a:prstGeom prst="straightConnector1">
              <a:avLst/>
            </a:prstGeom>
            <a:ln w="28575" cmpd="thickThin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EE0664D2-2334-4F59-A690-C8184D95C3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72025" y="4707898"/>
              <a:ext cx="3949409" cy="0"/>
            </a:xfrm>
            <a:prstGeom prst="straightConnector1">
              <a:avLst/>
            </a:prstGeom>
            <a:ln w="28575" cmpd="thickThin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174234A3-CE31-4794-A621-3E736E8B078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64457" y="3196727"/>
              <a:ext cx="6675830" cy="0"/>
            </a:xfrm>
            <a:prstGeom prst="straightConnector1">
              <a:avLst/>
            </a:prstGeom>
            <a:ln w="28575" cmpd="thickThin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0042C79-720B-4990-A09E-62E5FB86C5AF}"/>
                </a:ext>
              </a:extLst>
            </p:cNvPr>
            <p:cNvCxnSpPr/>
            <p:nvPr/>
          </p:nvCxnSpPr>
          <p:spPr>
            <a:xfrm>
              <a:off x="2745464" y="1027856"/>
              <a:ext cx="8577682" cy="0"/>
            </a:xfrm>
            <a:prstGeom prst="straightConnector1">
              <a:avLst/>
            </a:prstGeom>
            <a:ln w="28575" cmpd="thickThin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0465DC4-C4DD-478F-837B-8B9F4D469208}"/>
                </a:ext>
              </a:extLst>
            </p:cNvPr>
            <p:cNvSpPr/>
            <p:nvPr/>
          </p:nvSpPr>
          <p:spPr>
            <a:xfrm>
              <a:off x="3202113" y="837925"/>
              <a:ext cx="689462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Production plan</a:t>
              </a:r>
              <a:r>
                <a:rPr lang="en-US" sz="1000" dirty="0"/>
                <a:t> 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7AB900-7D28-4975-88B9-3B5577799047}"/>
                </a:ext>
              </a:extLst>
            </p:cNvPr>
            <p:cNvSpPr/>
            <p:nvPr/>
          </p:nvSpPr>
          <p:spPr>
            <a:xfrm>
              <a:off x="4078614" y="837925"/>
              <a:ext cx="599895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Pick up sample 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7660452-E1A4-4E1F-B0F3-076C2AC7E8BA}"/>
                </a:ext>
              </a:extLst>
            </p:cNvPr>
            <p:cNvSpPr/>
            <p:nvPr/>
          </p:nvSpPr>
          <p:spPr>
            <a:xfrm>
              <a:off x="7006098" y="831854"/>
              <a:ext cx="828248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OQC Normal inspection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863D173-7DF5-4F43-B899-16820A5924FE}"/>
                </a:ext>
              </a:extLst>
            </p:cNvPr>
            <p:cNvSpPr/>
            <p:nvPr/>
          </p:nvSpPr>
          <p:spPr>
            <a:xfrm>
              <a:off x="7999843" y="831854"/>
              <a:ext cx="1067800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non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Reading barcode</a:t>
              </a:r>
              <a:b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</a:br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Product / Inner 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AB70FB-7BD9-4092-83BC-58FD5C3D1E03}"/>
                </a:ext>
              </a:extLst>
            </p:cNvPr>
            <p:cNvSpPr/>
            <p:nvPr/>
          </p:nvSpPr>
          <p:spPr>
            <a:xfrm>
              <a:off x="9235043" y="827801"/>
              <a:ext cx="688014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Weight check 2</a:t>
              </a:r>
              <a:r>
                <a:rPr lang="en-US" sz="1000" baseline="30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nd</a:t>
              </a:r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6A08AE5-4023-46A0-A258-27FDFA095540}"/>
                </a:ext>
              </a:extLst>
            </p:cNvPr>
            <p:cNvSpPr/>
            <p:nvPr/>
          </p:nvSpPr>
          <p:spPr>
            <a:xfrm>
              <a:off x="10105621" y="827801"/>
              <a:ext cx="1057982" cy="38834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non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Reading barcode</a:t>
              </a:r>
              <a:b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</a:br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Inner/Outer 2</a:t>
              </a:r>
              <a:r>
                <a:rPr lang="en-US" sz="1000" baseline="30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nd</a:t>
              </a:r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 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C4B1CEB-C6BF-4D90-909F-362CD85C162A}"/>
                </a:ext>
              </a:extLst>
            </p:cNvPr>
            <p:cNvSpPr/>
            <p:nvPr/>
          </p:nvSpPr>
          <p:spPr>
            <a:xfrm>
              <a:off x="11342292" y="827801"/>
              <a:ext cx="643576" cy="40010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Return to Pallet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5BD5F15-6157-487F-BC77-81910608ED8F}"/>
                </a:ext>
              </a:extLst>
            </p:cNvPr>
            <p:cNvSpPr/>
            <p:nvPr/>
          </p:nvSpPr>
          <p:spPr>
            <a:xfrm>
              <a:off x="4888765" y="827801"/>
              <a:ext cx="1085370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Reading barcode Inner/Outer 1</a:t>
              </a:r>
              <a:r>
                <a:rPr lang="en-US" sz="1000" baseline="30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st</a:t>
              </a:r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1B093C5-BF4E-46F7-9C6C-82C71B9615F7}"/>
                </a:ext>
              </a:extLst>
            </p:cNvPr>
            <p:cNvSpPr/>
            <p:nvPr/>
          </p:nvSpPr>
          <p:spPr>
            <a:xfrm>
              <a:off x="6145650" y="827801"/>
              <a:ext cx="675954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Weight check 1st 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C4411C1-0EC1-4242-993A-6084D0A9AE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54781" y="1247094"/>
              <a:ext cx="0" cy="1714469"/>
            </a:xfrm>
            <a:prstGeom prst="straightConnector1">
              <a:avLst/>
            </a:prstGeom>
            <a:ln w="28575" cmpd="thickThin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BC729E5-BA81-4A8C-9601-8DAA8067B041}"/>
                </a:ext>
              </a:extLst>
            </p:cNvPr>
            <p:cNvSpPr/>
            <p:nvPr/>
          </p:nvSpPr>
          <p:spPr>
            <a:xfrm>
              <a:off x="10983601" y="2986439"/>
              <a:ext cx="1002263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Find Pallet ID&amp;F/G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0C874A2-436A-4E92-9475-FC7373E172CB}"/>
                </a:ext>
              </a:extLst>
            </p:cNvPr>
            <p:cNvSpPr/>
            <p:nvPr/>
          </p:nvSpPr>
          <p:spPr>
            <a:xfrm>
              <a:off x="9428768" y="2986439"/>
              <a:ext cx="1311979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Matching Pallet ID &amp; Outer carton box 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FBB6620-01E8-4E74-9C56-CCD3D7733EBE}"/>
                </a:ext>
              </a:extLst>
            </p:cNvPr>
            <p:cNvSpPr/>
            <p:nvPr/>
          </p:nvSpPr>
          <p:spPr>
            <a:xfrm>
              <a:off x="7916970" y="2986468"/>
              <a:ext cx="1237753" cy="40008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Record Pallet ID &amp; S/N carton 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D43CE6B-0FA7-4B56-BDF2-08C1D1C56D31}"/>
                </a:ext>
              </a:extLst>
            </p:cNvPr>
            <p:cNvSpPr/>
            <p:nvPr/>
          </p:nvSpPr>
          <p:spPr>
            <a:xfrm>
              <a:off x="6418175" y="2986475"/>
              <a:ext cx="1234724" cy="4000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rIns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Find all lots same model, shift, Line 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B9613CB-12FA-4BBA-BA37-7CADB3729410}"/>
                </a:ext>
              </a:extLst>
            </p:cNvPr>
            <p:cNvSpPr/>
            <p:nvPr/>
          </p:nvSpPr>
          <p:spPr>
            <a:xfrm>
              <a:off x="4700277" y="2996671"/>
              <a:ext cx="1421397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Chop stamp physical </a:t>
              </a:r>
              <a:b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</a:br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all lots 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BC44991-001A-461F-9566-DDF20E6EEE7D}"/>
                </a:ext>
              </a:extLst>
            </p:cNvPr>
            <p:cNvSpPr/>
            <p:nvPr/>
          </p:nvSpPr>
          <p:spPr>
            <a:xfrm>
              <a:off x="3731945" y="2986439"/>
              <a:ext cx="695793" cy="4000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Report daily 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9787B5D-F11B-45F8-92A5-023C31E0E407}"/>
                </a:ext>
              </a:extLst>
            </p:cNvPr>
            <p:cNvSpPr/>
            <p:nvPr/>
          </p:nvSpPr>
          <p:spPr>
            <a:xfrm>
              <a:off x="2328256" y="837925"/>
              <a:ext cx="689462" cy="38834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PCS issue Pro plan</a:t>
              </a:r>
              <a:endParaRPr lang="en-US" sz="1000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DF1E4AB-90D7-4ADD-AE27-574872948451}"/>
                </a:ext>
              </a:extLst>
            </p:cNvPr>
            <p:cNvSpPr/>
            <p:nvPr/>
          </p:nvSpPr>
          <p:spPr>
            <a:xfrm>
              <a:off x="3382440" y="1211559"/>
              <a:ext cx="649494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①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A6B9B25-9A39-4DFE-B4BF-99B144DA22FD}"/>
                </a:ext>
              </a:extLst>
            </p:cNvPr>
            <p:cNvSpPr/>
            <p:nvPr/>
          </p:nvSpPr>
          <p:spPr>
            <a:xfrm>
              <a:off x="4055421" y="1211559"/>
              <a:ext cx="631369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②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6963F35-473C-4CF8-B427-EB427D001C94}"/>
                </a:ext>
              </a:extLst>
            </p:cNvPr>
            <p:cNvSpPr/>
            <p:nvPr/>
          </p:nvSpPr>
          <p:spPr>
            <a:xfrm>
              <a:off x="5114573" y="1195136"/>
              <a:ext cx="667620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③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BF965A3-29DF-443C-867E-3A87A39D80F7}"/>
                </a:ext>
              </a:extLst>
            </p:cNvPr>
            <p:cNvSpPr/>
            <p:nvPr/>
          </p:nvSpPr>
          <p:spPr>
            <a:xfrm>
              <a:off x="6149310" y="1186255"/>
              <a:ext cx="667620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④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1A2A090-37B8-473A-87C2-EB8895FCFDEF}"/>
                </a:ext>
              </a:extLst>
            </p:cNvPr>
            <p:cNvSpPr/>
            <p:nvPr/>
          </p:nvSpPr>
          <p:spPr>
            <a:xfrm>
              <a:off x="7375675" y="1197051"/>
              <a:ext cx="640432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⑤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9ABB3D4-4749-4F29-91CA-4C69F0CFB33B}"/>
                </a:ext>
              </a:extLst>
            </p:cNvPr>
            <p:cNvSpPr/>
            <p:nvPr/>
          </p:nvSpPr>
          <p:spPr>
            <a:xfrm>
              <a:off x="7118919" y="2208743"/>
              <a:ext cx="640432" cy="3876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⑥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D9B75FC-053F-4DF6-B455-5266D1373CB4}"/>
                </a:ext>
              </a:extLst>
            </p:cNvPr>
            <p:cNvSpPr/>
            <p:nvPr/>
          </p:nvSpPr>
          <p:spPr>
            <a:xfrm>
              <a:off x="8249446" y="1197051"/>
              <a:ext cx="631369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⑦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4248E54-2F53-499E-9128-65E9246566A2}"/>
                </a:ext>
              </a:extLst>
            </p:cNvPr>
            <p:cNvSpPr/>
            <p:nvPr/>
          </p:nvSpPr>
          <p:spPr>
            <a:xfrm>
              <a:off x="9280598" y="1191435"/>
              <a:ext cx="643452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⑧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D0FFAA5-0843-4C3B-9124-8A7FBFE99F15}"/>
                </a:ext>
              </a:extLst>
            </p:cNvPr>
            <p:cNvSpPr/>
            <p:nvPr/>
          </p:nvSpPr>
          <p:spPr>
            <a:xfrm>
              <a:off x="10338507" y="1189956"/>
              <a:ext cx="643452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⑨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42BF641-989A-4B10-9F57-9D48C763FE4B}"/>
                </a:ext>
              </a:extLst>
            </p:cNvPr>
            <p:cNvSpPr/>
            <p:nvPr/>
          </p:nvSpPr>
          <p:spPr>
            <a:xfrm>
              <a:off x="11488067" y="1198423"/>
              <a:ext cx="643452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⑩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00000000-0008-0000-0000-00007A010000}"/>
                </a:ext>
              </a:extLst>
            </p:cNvPr>
            <p:cNvCxnSpPr/>
            <p:nvPr/>
          </p:nvCxnSpPr>
          <p:spPr>
            <a:xfrm flipH="1">
              <a:off x="7267490" y="1308700"/>
              <a:ext cx="0" cy="449140"/>
            </a:xfrm>
            <a:prstGeom prst="straightConnector1">
              <a:avLst/>
            </a:prstGeom>
            <a:ln w="28575" cmpd="thickThin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00000000-0008-0000-0000-00007B010000}"/>
                </a:ext>
              </a:extLst>
            </p:cNvPr>
            <p:cNvCxnSpPr/>
            <p:nvPr/>
          </p:nvCxnSpPr>
          <p:spPr>
            <a:xfrm flipV="1">
              <a:off x="7484995" y="1316033"/>
              <a:ext cx="0" cy="418528"/>
            </a:xfrm>
            <a:prstGeom prst="straightConnector1">
              <a:avLst/>
            </a:prstGeom>
            <a:ln w="28575" cmpd="thickThin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EB99293-BB95-4740-A0CB-C3FA9ECAFBCB}"/>
                </a:ext>
              </a:extLst>
            </p:cNvPr>
            <p:cNvSpPr/>
            <p:nvPr/>
          </p:nvSpPr>
          <p:spPr>
            <a:xfrm>
              <a:off x="6816930" y="1816261"/>
              <a:ext cx="1158484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Reliability </a:t>
              </a:r>
            </a:p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inspection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6744161B-6339-474B-B63D-27D607F1ECC9}"/>
                </a:ext>
              </a:extLst>
            </p:cNvPr>
            <p:cNvSpPr/>
            <p:nvPr/>
          </p:nvSpPr>
          <p:spPr>
            <a:xfrm>
              <a:off x="11246821" y="3362467"/>
              <a:ext cx="643452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⑪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30441D4-4DDE-4BFE-BC9D-7DAB7C6CC52E}"/>
                </a:ext>
              </a:extLst>
            </p:cNvPr>
            <p:cNvSpPr/>
            <p:nvPr/>
          </p:nvSpPr>
          <p:spPr>
            <a:xfrm>
              <a:off x="9806036" y="3362078"/>
              <a:ext cx="643452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⑫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14E81A1-4484-4CBF-8EFD-F700D4159039}"/>
                </a:ext>
              </a:extLst>
            </p:cNvPr>
            <p:cNvSpPr/>
            <p:nvPr/>
          </p:nvSpPr>
          <p:spPr>
            <a:xfrm>
              <a:off x="8250717" y="3362467"/>
              <a:ext cx="643452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⑬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63388C8-2AEB-48A9-A04E-D53AA281D81B}"/>
                </a:ext>
              </a:extLst>
            </p:cNvPr>
            <p:cNvSpPr/>
            <p:nvPr/>
          </p:nvSpPr>
          <p:spPr>
            <a:xfrm>
              <a:off x="6790360" y="3363111"/>
              <a:ext cx="643452" cy="37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⑭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ABCE30B-9623-42DC-BB09-9B11D69E87C3}"/>
                </a:ext>
              </a:extLst>
            </p:cNvPr>
            <p:cNvSpPr/>
            <p:nvPr/>
          </p:nvSpPr>
          <p:spPr>
            <a:xfrm>
              <a:off x="5237974" y="3365216"/>
              <a:ext cx="643452" cy="3919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⑮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55A2A67-3E55-4EDA-A173-88B5EC809EAC}"/>
                </a:ext>
              </a:extLst>
            </p:cNvPr>
            <p:cNvSpPr/>
            <p:nvPr/>
          </p:nvSpPr>
          <p:spPr>
            <a:xfrm>
              <a:off x="3758570" y="3353995"/>
              <a:ext cx="643452" cy="3919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⑯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6D2E9F4-A8EE-485C-810B-BEA80BAD58C2}"/>
                </a:ext>
              </a:extLst>
            </p:cNvPr>
            <p:cNvSpPr/>
            <p:nvPr/>
          </p:nvSpPr>
          <p:spPr>
            <a:xfrm>
              <a:off x="6386138" y="4522055"/>
              <a:ext cx="1119445" cy="39614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FA </a:t>
              </a:r>
            </a:p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ID pallet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1BE80B0-AFAD-449E-959B-0E5DDF7F8883}"/>
                </a:ext>
              </a:extLst>
            </p:cNvPr>
            <p:cNvSpPr/>
            <p:nvPr/>
          </p:nvSpPr>
          <p:spPr>
            <a:xfrm>
              <a:off x="4879939" y="4522055"/>
              <a:ext cx="1119445" cy="39614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FA </a:t>
              </a:r>
            </a:p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warehouse</a:t>
              </a:r>
            </a:p>
          </p:txBody>
        </p:sp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084104CC-03DB-460E-8839-7B15E49FFD7E}"/>
                </a:ext>
              </a:extLst>
            </p:cNvPr>
            <p:cNvSpPr/>
            <p:nvPr/>
          </p:nvSpPr>
          <p:spPr>
            <a:xfrm>
              <a:off x="7837933" y="4519845"/>
              <a:ext cx="1238251" cy="400110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Scan ID pallet to receive by PDA</a:t>
              </a:r>
            </a:p>
          </p:txBody>
        </p:sp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2545E91E-5AC6-4B5F-A949-181850A464BC}"/>
                </a:ext>
              </a:extLst>
            </p:cNvPr>
            <p:cNvSpPr/>
            <p:nvPr/>
          </p:nvSpPr>
          <p:spPr>
            <a:xfrm>
              <a:off x="9448953" y="4504938"/>
              <a:ext cx="1291793" cy="400110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Confirm receiving by WMS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F2EA577-3990-409B-B88E-88C82E996211}"/>
                </a:ext>
              </a:extLst>
            </p:cNvPr>
            <p:cNvSpPr/>
            <p:nvPr/>
          </p:nvSpPr>
          <p:spPr>
            <a:xfrm>
              <a:off x="5150299" y="4893742"/>
              <a:ext cx="643452" cy="3919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⑰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EA43377-C233-458F-B0BB-8F3D24D21E4D}"/>
                </a:ext>
              </a:extLst>
            </p:cNvPr>
            <p:cNvSpPr/>
            <p:nvPr/>
          </p:nvSpPr>
          <p:spPr>
            <a:xfrm>
              <a:off x="6648586" y="4875064"/>
              <a:ext cx="643452" cy="3919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⑱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BFD7402-9E66-4F6C-895C-6D847E81F008}"/>
                </a:ext>
              </a:extLst>
            </p:cNvPr>
            <p:cNvSpPr/>
            <p:nvPr/>
          </p:nvSpPr>
          <p:spPr>
            <a:xfrm>
              <a:off x="8146873" y="4894476"/>
              <a:ext cx="643452" cy="3919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⑲</a:t>
              </a:r>
              <a:endPara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D2595F08-D4C0-494E-9291-D0B4F1D5DFEE}"/>
                </a:ext>
              </a:extLst>
            </p:cNvPr>
            <p:cNvSpPr/>
            <p:nvPr/>
          </p:nvSpPr>
          <p:spPr>
            <a:xfrm>
              <a:off x="9695054" y="4893742"/>
              <a:ext cx="643452" cy="3919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50" b="1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  <a:cs typeface="Calibri" panose="020F0502020204030204" pitchFamily="34" charset="0"/>
                </a:rPr>
                <a:t>⑳</a:t>
              </a:r>
              <a:endParaRPr lang="en-US" sz="105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AC5E970-A4D5-4B96-9A76-0E87A24493BD}"/>
                </a:ext>
              </a:extLst>
            </p:cNvPr>
            <p:cNvSpPr/>
            <p:nvPr/>
          </p:nvSpPr>
          <p:spPr>
            <a:xfrm>
              <a:off x="1365764" y="744834"/>
              <a:ext cx="10706277" cy="1784076"/>
            </a:xfrm>
            <a:prstGeom prst="roundRect">
              <a:avLst>
                <a:gd name="adj" fmla="val 3755"/>
              </a:avLst>
            </a:prstGeom>
            <a:noFill/>
            <a:ln w="38100" cmpd="thickThin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0FFACBD8-5529-4D25-9373-0BC50FFC17E8}"/>
                </a:ext>
              </a:extLst>
            </p:cNvPr>
            <p:cNvSpPr/>
            <p:nvPr/>
          </p:nvSpPr>
          <p:spPr>
            <a:xfrm>
              <a:off x="1365763" y="4100508"/>
              <a:ext cx="10706277" cy="1231904"/>
            </a:xfrm>
            <a:prstGeom prst="roundRect">
              <a:avLst>
                <a:gd name="adj" fmla="val 3755"/>
              </a:avLst>
            </a:prstGeom>
            <a:noFill/>
            <a:ln w="38100" cmpd="thickThin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CD09969C-E452-441E-A144-44B63AF9E6D8}"/>
                </a:ext>
              </a:extLst>
            </p:cNvPr>
            <p:cNvSpPr/>
            <p:nvPr/>
          </p:nvSpPr>
          <p:spPr>
            <a:xfrm>
              <a:off x="1365763" y="2697211"/>
              <a:ext cx="10706277" cy="1231904"/>
            </a:xfrm>
            <a:prstGeom prst="roundRect">
              <a:avLst>
                <a:gd name="adj" fmla="val 3755"/>
              </a:avLst>
            </a:prstGeom>
            <a:noFill/>
            <a:ln w="38100" cmpd="thickThin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BB4D43B-E1B9-4AB2-9F23-96603E149830}"/>
                </a:ext>
              </a:extLst>
            </p:cNvPr>
            <p:cNvSpPr/>
            <p:nvPr/>
          </p:nvSpPr>
          <p:spPr>
            <a:xfrm>
              <a:off x="89263" y="744834"/>
              <a:ext cx="1193603" cy="1784076"/>
            </a:xfrm>
            <a:prstGeom prst="roundRect">
              <a:avLst>
                <a:gd name="adj" fmla="val 10992"/>
              </a:avLst>
            </a:prstGeom>
            <a:solidFill>
              <a:schemeClr val="accent6">
                <a:lumMod val="20000"/>
                <a:lumOff val="80000"/>
              </a:schemeClr>
            </a:solidFill>
            <a:scene3d>
              <a:camera prst="orthographicFront"/>
              <a:lightRig rig="threePt" dir="t"/>
            </a:scene3d>
            <a:sp3d>
              <a:bevelT w="50800" h="508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OQC pick up &amp; Return sample</a:t>
              </a:r>
            </a:p>
          </p:txBody>
        </p:sp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550F24A1-5947-4CA0-9F04-49426F98D302}"/>
                </a:ext>
              </a:extLst>
            </p:cNvPr>
            <p:cNvSpPr/>
            <p:nvPr/>
          </p:nvSpPr>
          <p:spPr>
            <a:xfrm>
              <a:off x="89263" y="2695496"/>
              <a:ext cx="1206197" cy="1231904"/>
            </a:xfrm>
            <a:prstGeom prst="roundRect">
              <a:avLst>
                <a:gd name="adj" fmla="val 10992"/>
              </a:avLst>
            </a:prstGeom>
            <a:solidFill>
              <a:schemeClr val="accent6">
                <a:lumMod val="20000"/>
                <a:lumOff val="80000"/>
              </a:schemeClr>
            </a:solidFill>
            <a:scene3d>
              <a:camera prst="orthographicFront"/>
              <a:lightRig rig="threePt" dir="t"/>
            </a:scene3d>
            <a:sp3d>
              <a:bevelT w="50800" h="508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OQC chop stamp</a:t>
              </a:r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B3C66481-59EA-48B7-A536-AB0DBB019390}"/>
                </a:ext>
              </a:extLst>
            </p:cNvPr>
            <p:cNvSpPr/>
            <p:nvPr/>
          </p:nvSpPr>
          <p:spPr>
            <a:xfrm>
              <a:off x="89263" y="4089401"/>
              <a:ext cx="1193603" cy="1243012"/>
            </a:xfrm>
            <a:prstGeom prst="roundRect">
              <a:avLst>
                <a:gd name="adj" fmla="val 10992"/>
              </a:avLst>
            </a:prstGeom>
            <a:solidFill>
              <a:schemeClr val="accent6">
                <a:lumMod val="20000"/>
                <a:lumOff val="80000"/>
              </a:schemeClr>
            </a:solidFill>
            <a:scene3d>
              <a:camera prst="orthographicFront"/>
              <a:lightRig rig="threePt" dir="t"/>
            </a:scene3d>
            <a:sp3d>
              <a:bevelT w="50800" h="508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FA/SCM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2F0A8FB-10A3-4057-9943-457268F1294A}"/>
                </a:ext>
              </a:extLst>
            </p:cNvPr>
            <p:cNvSpPr/>
            <p:nvPr/>
          </p:nvSpPr>
          <p:spPr>
            <a:xfrm>
              <a:off x="1465132" y="1417143"/>
              <a:ext cx="689462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SCM shortage</a:t>
              </a:r>
              <a:endParaRPr lang="en-US" sz="1000" dirty="0"/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C33279F8-EC39-41D0-8B51-09FFDBF4AD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6844" y="1258955"/>
              <a:ext cx="0" cy="346770"/>
            </a:xfrm>
            <a:prstGeom prst="straightConnector1">
              <a:avLst/>
            </a:prstGeom>
            <a:ln w="28575" cmpd="thickThin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0213ABBF-0501-4FF0-9D97-329E049FA990}"/>
                </a:ext>
              </a:extLst>
            </p:cNvPr>
            <p:cNvSpPr/>
            <p:nvPr/>
          </p:nvSpPr>
          <p:spPr>
            <a:xfrm>
              <a:off x="2347585" y="1413545"/>
              <a:ext cx="748691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 cmpd="thickThin">
              <a:solidFill>
                <a:schemeClr val="tx1"/>
              </a:solidFill>
            </a:ln>
          </p:spPr>
          <p:txBody>
            <a:bodyPr wrap="square" lIns="0" tIns="45720" rIns="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00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FA confirm stock</a:t>
              </a:r>
              <a:endParaRPr lang="en-US" sz="1000" dirty="0"/>
            </a:p>
          </p:txBody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FE119152-8CE2-448C-AA50-BD6CDCC0908C}"/>
              </a:ext>
            </a:extLst>
          </p:cNvPr>
          <p:cNvSpPr/>
          <p:nvPr/>
        </p:nvSpPr>
        <p:spPr>
          <a:xfrm>
            <a:off x="1054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Current procedure from PCS </a:t>
            </a: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FA</a:t>
            </a: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OQC  SCM</a:t>
            </a:r>
            <a:endParaRPr lang="en-US" b="1" dirty="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77" name="AutoShape 6">
            <a:extLst>
              <a:ext uri="{FF2B5EF4-FFF2-40B4-BE49-F238E27FC236}">
                <a16:creationId xmlns:a16="http://schemas.microsoft.com/office/drawing/2014/main" id="{6C8707F7-9592-44F6-BD1C-ED9CC25C7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401" y="5800428"/>
            <a:ext cx="9833794" cy="971755"/>
          </a:xfrm>
          <a:prstGeom prst="roundRect">
            <a:avLst>
              <a:gd name="adj" fmla="val 11546"/>
            </a:avLst>
          </a:prstGeom>
          <a:noFill/>
          <a:ln w="28575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 tIns="0" bIns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u="sng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Current situation</a:t>
            </a:r>
            <a:r>
              <a:rPr lang="en-US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Pickup &amp; Return sample                    Manual Job at process: </a:t>
            </a:r>
            <a:r>
              <a:rPr lang="en-US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① ~ ⑦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Chop stamp: Loss time to find pallet </a:t>
            </a:r>
            <a:r>
              <a:rPr lang="en-US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 Manual Job at process: </a:t>
            </a:r>
            <a:r>
              <a:rPr lang="en-US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⑪</a:t>
            </a:r>
            <a:r>
              <a:rPr lang="en-US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 ~ </a:t>
            </a:r>
            <a:r>
              <a:rPr lang="en-US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⑯</a:t>
            </a:r>
            <a:endParaRPr lang="en-US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5678BD42-8E96-488A-82D4-D8998243E0AD}"/>
              </a:ext>
            </a:extLst>
          </p:cNvPr>
          <p:cNvSpPr/>
          <p:nvPr/>
        </p:nvSpPr>
        <p:spPr>
          <a:xfrm>
            <a:off x="10023917" y="5917733"/>
            <a:ext cx="433137" cy="737143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AutoShape 6">
            <a:extLst>
              <a:ext uri="{FF2B5EF4-FFF2-40B4-BE49-F238E27FC236}">
                <a16:creationId xmlns:a16="http://schemas.microsoft.com/office/drawing/2014/main" id="{A9ABAA3E-5F63-41B3-947D-AB0037F878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50775" y="5800428"/>
            <a:ext cx="1528401" cy="971755"/>
          </a:xfrm>
          <a:prstGeom prst="roundRect">
            <a:avLst>
              <a:gd name="adj" fmla="val 11546"/>
            </a:avLst>
          </a:prstGeom>
          <a:noFill/>
          <a:ln w="28575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 tIns="0" bIns="0" anchor="ctr"/>
          <a:lstStyle/>
          <a:p>
            <a:pPr algn="ctr"/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Need to improve</a:t>
            </a:r>
            <a:endParaRPr lang="en-US" dirty="0">
              <a:latin typeface="Meiryo UI" panose="020B0604030504040204" pitchFamily="34" charset="-128"/>
              <a:ea typeface="Meiryo UI" panose="020B0604030504040204" pitchFamily="34" charset="-128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251BC8-0967-4FF9-A7B3-9C0ADC9B1E7E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55318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0BFA00-ECFE-4C4A-B05C-76731FA9E48D}"/>
              </a:ext>
            </a:extLst>
          </p:cNvPr>
          <p:cNvSpPr/>
          <p:nvPr/>
        </p:nvSpPr>
        <p:spPr>
          <a:xfrm>
            <a:off x="-3872" y="-20915"/>
            <a:ext cx="12195872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⑧ Weight check 2</a:t>
            </a:r>
            <a:r>
              <a:rPr lang="en-US" sz="2000" b="1" baseline="30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nd</a:t>
            </a:r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 time</a:t>
            </a:r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DBDD6EEF-5E14-49CF-B8B1-0CAABCA78D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799"/>
            <a:ext cx="6052223" cy="548065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4FD91E45-8577-41BF-922F-C6136FC54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800"/>
            <a:ext cx="5844286" cy="548065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4461FE-2788-4B77-9908-0D8C37AB518B}"/>
              </a:ext>
            </a:extLst>
          </p:cNvPr>
          <p:cNvSpPr/>
          <p:nvPr/>
        </p:nvSpPr>
        <p:spPr>
          <a:xfrm>
            <a:off x="1054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Current procedure from PCS </a:t>
            </a: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</a:t>
            </a: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OQC </a:t>
            </a: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FA  SCM</a:t>
            </a:r>
            <a:endParaRPr lang="en-US" b="1" dirty="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2" name="Text Box 5">
            <a:extLst>
              <a:ext uri="{FF2B5EF4-FFF2-40B4-BE49-F238E27FC236}">
                <a16:creationId xmlns:a16="http://schemas.microsoft.com/office/drawing/2014/main" id="{CA427D30-6822-4567-9E80-D34BB6847F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4AA8205C-6F68-42A3-97A4-ACA29F869F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D6A369-8467-4360-88AB-31893AE1D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930" y="2890708"/>
            <a:ext cx="3502127" cy="251015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3715766-BCA5-4E1A-A3F2-4F367D7BAB2F}"/>
              </a:ext>
            </a:extLst>
          </p:cNvPr>
          <p:cNvSpPr/>
          <p:nvPr/>
        </p:nvSpPr>
        <p:spPr>
          <a:xfrm>
            <a:off x="173279" y="1521452"/>
            <a:ext cx="5844286" cy="10166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Weight check 2</a:t>
            </a:r>
            <a:r>
              <a:rPr lang="en-US" sz="1400" b="1" baseline="300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nd</a:t>
            </a: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 time: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Purpose: To confirm full inner box after packing, compare weight check 1</a:t>
            </a:r>
            <a:r>
              <a:rPr lang="en-US" sz="1400" baseline="300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</a:t>
            </a:r>
            <a:r>
              <a:rPr lang="en-US" sz="14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 time &amp; 2</a:t>
            </a:r>
            <a:r>
              <a:rPr lang="en-US" sz="1400" baseline="300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nd</a:t>
            </a:r>
            <a:r>
              <a:rPr lang="en-US" sz="14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 time for judgment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D4F198-6355-4998-BAFE-8BA46FB9BDAD}"/>
              </a:ext>
            </a:extLst>
          </p:cNvPr>
          <p:cNvSpPr/>
          <p:nvPr/>
        </p:nvSpPr>
        <p:spPr>
          <a:xfrm>
            <a:off x="6012936" y="1549400"/>
            <a:ext cx="6052222" cy="693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Weight check 2</a:t>
            </a:r>
            <a:r>
              <a:rPr lang="en-US" sz="1400" b="1" baseline="300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nd</a:t>
            </a: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 time: Auto link with weight check system of FA to compare weight of inner box and Judgment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2DFF7AB-F6E3-4959-A2A4-946DD4769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6435" y="2890708"/>
            <a:ext cx="2262868" cy="162191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8FC4BF3-0DE2-465B-A99E-FE371F079C20}"/>
              </a:ext>
            </a:extLst>
          </p:cNvPr>
          <p:cNvSpPr/>
          <p:nvPr/>
        </p:nvSpPr>
        <p:spPr>
          <a:xfrm>
            <a:off x="9702366" y="2890708"/>
            <a:ext cx="2266785" cy="162191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FA weight check system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BFAE8AD-3201-42C3-B2C0-15F0E4F09223}"/>
              </a:ext>
            </a:extLst>
          </p:cNvPr>
          <p:cNvSpPr/>
          <p:nvPr/>
        </p:nvSpPr>
        <p:spPr>
          <a:xfrm>
            <a:off x="8412702" y="3514245"/>
            <a:ext cx="1285035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Link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68BFD37-987D-4BF1-BB02-54706312EEEF}"/>
              </a:ext>
            </a:extLst>
          </p:cNvPr>
          <p:cNvCxnSpPr>
            <a:cxnSpLocks/>
          </p:cNvCxnSpPr>
          <p:nvPr/>
        </p:nvCxnSpPr>
        <p:spPr>
          <a:xfrm>
            <a:off x="8566584" y="3484301"/>
            <a:ext cx="10202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BCBEE0-2B41-47EB-B083-51F99DDC924A}"/>
              </a:ext>
            </a:extLst>
          </p:cNvPr>
          <p:cNvCxnSpPr>
            <a:cxnSpLocks/>
          </p:cNvCxnSpPr>
          <p:nvPr/>
        </p:nvCxnSpPr>
        <p:spPr>
          <a:xfrm flipH="1">
            <a:off x="8600712" y="3966902"/>
            <a:ext cx="95202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DB05140-3621-42D4-B0C0-741794D12EDE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64333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0BFA00-ECFE-4C4A-B05C-76731FA9E48D}"/>
              </a:ext>
            </a:extLst>
          </p:cNvPr>
          <p:cNvSpPr/>
          <p:nvPr/>
        </p:nvSpPr>
        <p:spPr>
          <a:xfrm>
            <a:off x="-3872" y="-20915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⑨ Reading barcode Inner/Outer 2</a:t>
            </a:r>
            <a:r>
              <a:rPr lang="en-US" sz="2000" b="1" baseline="30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nd</a:t>
            </a:r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 time  </a:t>
            </a:r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DBDD6EEF-5E14-49CF-B8B1-0CAABCA78D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799"/>
            <a:ext cx="6052223" cy="5216352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4FD91E45-8577-41BF-922F-C6136FC54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800"/>
            <a:ext cx="5844286" cy="5216352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C9CC4B-0528-4662-A66A-8E561649778C}"/>
              </a:ext>
            </a:extLst>
          </p:cNvPr>
          <p:cNvSpPr/>
          <p:nvPr/>
        </p:nvSpPr>
        <p:spPr>
          <a:xfrm>
            <a:off x="1054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Confirm matching Outer box with inner box</a:t>
            </a:r>
          </a:p>
        </p:txBody>
      </p:sp>
      <p:sp>
        <p:nvSpPr>
          <p:cNvPr id="14" name="Text Box 5">
            <a:extLst>
              <a:ext uri="{FF2B5EF4-FFF2-40B4-BE49-F238E27FC236}">
                <a16:creationId xmlns:a16="http://schemas.microsoft.com/office/drawing/2014/main" id="{F4F68425-93FE-4C23-91FE-9ADD7BD844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DB4EBD8A-6E3B-45DE-8E14-1E352EFD86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FD978E0-54A7-47EE-9C6A-0F9CB451E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11" y="2927042"/>
            <a:ext cx="5065213" cy="278563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5C5DEFC-E5AF-4836-9978-F28E02CA9D51}"/>
              </a:ext>
            </a:extLst>
          </p:cNvPr>
          <p:cNvSpPr/>
          <p:nvPr/>
        </p:nvSpPr>
        <p:spPr>
          <a:xfrm>
            <a:off x="6041756" y="1822198"/>
            <a:ext cx="55620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Scan ID outer </a:t>
            </a: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 Auto </a:t>
            </a: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link with FA weight check to compare Outer box &amp; inner box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FD1AABC-80AA-4AA6-9D99-3A9B2A13E7A4}"/>
              </a:ext>
            </a:extLst>
          </p:cNvPr>
          <p:cNvSpPr/>
          <p:nvPr/>
        </p:nvSpPr>
        <p:spPr>
          <a:xfrm>
            <a:off x="172070" y="1420573"/>
            <a:ext cx="5844286" cy="702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Reading barcode Outer &amp; Inner 2</a:t>
            </a:r>
            <a:r>
              <a:rPr lang="en-US" sz="1400" b="1" baseline="300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nd</a:t>
            </a: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 time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Purpose: Ensure correct Outer box &amp; Inner box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5BFA68-904B-4617-AB2D-4E98E1642732}"/>
              </a:ext>
            </a:extLst>
          </p:cNvPr>
          <p:cNvSpPr/>
          <p:nvPr/>
        </p:nvSpPr>
        <p:spPr>
          <a:xfrm>
            <a:off x="6016356" y="1466116"/>
            <a:ext cx="5844286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auto link with FA weight check system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557F545-8F53-4D32-B1B5-E06827F64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800" y="2927042"/>
            <a:ext cx="2261273" cy="159415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B57B507-8DCA-4EFE-BEE4-B46EF1ECE184}"/>
              </a:ext>
            </a:extLst>
          </p:cNvPr>
          <p:cNvSpPr/>
          <p:nvPr/>
        </p:nvSpPr>
        <p:spPr>
          <a:xfrm>
            <a:off x="9702366" y="2890708"/>
            <a:ext cx="2266785" cy="162191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FA weight check system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B2A155C-1A52-4DE5-A1AA-385C9055F7BB}"/>
              </a:ext>
            </a:extLst>
          </p:cNvPr>
          <p:cNvSpPr/>
          <p:nvPr/>
        </p:nvSpPr>
        <p:spPr>
          <a:xfrm>
            <a:off x="8412702" y="3514245"/>
            <a:ext cx="1285035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Link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2A45241-6D77-4662-A053-3B35F147C7C2}"/>
              </a:ext>
            </a:extLst>
          </p:cNvPr>
          <p:cNvCxnSpPr>
            <a:cxnSpLocks/>
          </p:cNvCxnSpPr>
          <p:nvPr/>
        </p:nvCxnSpPr>
        <p:spPr>
          <a:xfrm>
            <a:off x="8566584" y="3484301"/>
            <a:ext cx="10202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B30467C-E7FD-4BBE-B9BB-D5F2CCB96C82}"/>
              </a:ext>
            </a:extLst>
          </p:cNvPr>
          <p:cNvCxnSpPr>
            <a:cxnSpLocks/>
          </p:cNvCxnSpPr>
          <p:nvPr/>
        </p:nvCxnSpPr>
        <p:spPr>
          <a:xfrm flipH="1">
            <a:off x="8600712" y="3966902"/>
            <a:ext cx="95202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77FF1FE-8D07-474C-8C0C-E6BE1F5932EF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607261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0BFA00-ECFE-4C4A-B05C-76731FA9E48D}"/>
              </a:ext>
            </a:extLst>
          </p:cNvPr>
          <p:cNvSpPr/>
          <p:nvPr/>
        </p:nvSpPr>
        <p:spPr>
          <a:xfrm>
            <a:off x="-3872" y="-20915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⑯ Output check sheet inspection &amp; Report  </a:t>
            </a:r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DBDD6EEF-5E14-49CF-B8B1-0CAABCA78D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799"/>
            <a:ext cx="6052223" cy="464586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4FD91E45-8577-41BF-922F-C6136FC54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799"/>
            <a:ext cx="5844286" cy="464586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7" name="AutoShape 6">
            <a:extLst>
              <a:ext uri="{FF2B5EF4-FFF2-40B4-BE49-F238E27FC236}">
                <a16:creationId xmlns:a16="http://schemas.microsoft.com/office/drawing/2014/main" id="{164CBE87-5390-4658-A616-63CEB6748E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960" y="5923479"/>
            <a:ext cx="5828801" cy="848704"/>
          </a:xfrm>
          <a:prstGeom prst="roundRect">
            <a:avLst>
              <a:gd name="adj" fmla="val 20619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tIns="0" bIns="0" anchor="ctr"/>
          <a:lstStyle/>
          <a:p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 Using time: 10 mins/day </a:t>
            </a:r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48E56EB8-6861-45FD-BF27-DE1676E6A4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2" y="5923479"/>
            <a:ext cx="6052223" cy="841248"/>
          </a:xfrm>
          <a:prstGeom prst="roundRect">
            <a:avLst>
              <a:gd name="adj" fmla="val 18696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 anchor="ctr"/>
          <a:lstStyle/>
          <a:p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Save time: 10 mins/day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C9CC4B-0528-4662-A66A-8E561649778C}"/>
              </a:ext>
            </a:extLst>
          </p:cNvPr>
          <p:cNvSpPr/>
          <p:nvPr/>
        </p:nvSpPr>
        <p:spPr>
          <a:xfrm>
            <a:off x="1054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Record OQC inspection check sheet and report</a:t>
            </a:r>
          </a:p>
        </p:txBody>
      </p:sp>
      <p:sp>
        <p:nvSpPr>
          <p:cNvPr id="14" name="Text Box 5">
            <a:extLst>
              <a:ext uri="{FF2B5EF4-FFF2-40B4-BE49-F238E27FC236}">
                <a16:creationId xmlns:a16="http://schemas.microsoft.com/office/drawing/2014/main" id="{F4F68425-93FE-4C23-91FE-9ADD7BD844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DB4EBD8A-6E3B-45DE-8E14-1E352EFD86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508FCF6-6E77-4091-9D57-B104143EC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113" y="2238446"/>
            <a:ext cx="2314064" cy="142117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4C76405-F429-4063-8F64-A57736383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40" y="4223303"/>
            <a:ext cx="4203645" cy="133484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87F5629-3C4E-4733-9298-908A2C86D433}"/>
              </a:ext>
            </a:extLst>
          </p:cNvPr>
          <p:cNvSpPr/>
          <p:nvPr/>
        </p:nvSpPr>
        <p:spPr>
          <a:xfrm>
            <a:off x="6016356" y="1845772"/>
            <a:ext cx="5671147" cy="1034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System auto output: Production Q’ty, Serial range, FA line, Production date, OQC sample serial No, Inspection date, Sample Q’ty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9F4817-2486-4AC5-B69B-91F151B31C44}"/>
              </a:ext>
            </a:extLst>
          </p:cNvPr>
          <p:cNvSpPr/>
          <p:nvPr/>
        </p:nvSpPr>
        <p:spPr>
          <a:xfrm>
            <a:off x="6016356" y="1466116"/>
            <a:ext cx="5844286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auto output OQC inspection result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B670CC-2D5F-44FE-A141-9D51E7584696}"/>
              </a:ext>
            </a:extLst>
          </p:cNvPr>
          <p:cNvSpPr/>
          <p:nvPr/>
        </p:nvSpPr>
        <p:spPr>
          <a:xfrm>
            <a:off x="138773" y="1437385"/>
            <a:ext cx="5844286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Current situation: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AB3B35-C351-489C-B558-ECB6DF45C643}"/>
              </a:ext>
            </a:extLst>
          </p:cNvPr>
          <p:cNvSpPr/>
          <p:nvPr/>
        </p:nvSpPr>
        <p:spPr>
          <a:xfrm>
            <a:off x="225342" y="1816913"/>
            <a:ext cx="5671147" cy="388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Manual making OQC inspection check sheet: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148A40-3900-4941-B4B9-E0614036B5A3}"/>
              </a:ext>
            </a:extLst>
          </p:cNvPr>
          <p:cNvSpPr/>
          <p:nvPr/>
        </p:nvSpPr>
        <p:spPr>
          <a:xfrm>
            <a:off x="138773" y="3793716"/>
            <a:ext cx="5671147" cy="388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Manual input summary OQC inspection result: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A5F6B1-4A48-4092-8656-F0AC51974232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536794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0BFA00-ECFE-4C4A-B05C-76731FA9E48D}"/>
              </a:ext>
            </a:extLst>
          </p:cNvPr>
          <p:cNvSpPr/>
          <p:nvPr/>
        </p:nvSpPr>
        <p:spPr>
          <a:xfrm>
            <a:off x="-3872" y="-20915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⑪~⑮ </a:t>
            </a:r>
            <a:r>
              <a:rPr lang="en-US" sz="20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OQC chop stamp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C9CC4B-0528-4662-A66A-8E561649778C}"/>
              </a:ext>
            </a:extLst>
          </p:cNvPr>
          <p:cNvSpPr/>
          <p:nvPr/>
        </p:nvSpPr>
        <p:spPr>
          <a:xfrm>
            <a:off x="105475" y="473848"/>
            <a:ext cx="119737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Current chop stamp procedure</a:t>
            </a:r>
          </a:p>
        </p:txBody>
      </p:sp>
      <p:sp>
        <p:nvSpPr>
          <p:cNvPr id="7" name="AutoShape 3">
            <a:extLst>
              <a:ext uri="{FF2B5EF4-FFF2-40B4-BE49-F238E27FC236}">
                <a16:creationId xmlns:a16="http://schemas.microsoft.com/office/drawing/2014/main" id="{FE006BB3-EFBE-4958-8CC7-BD58C507E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799"/>
            <a:ext cx="6052223" cy="464586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F9425EEF-B41F-4437-A523-8AEDB5FA3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799"/>
            <a:ext cx="5844286" cy="464586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9" name="AutoShape 6">
            <a:extLst>
              <a:ext uri="{FF2B5EF4-FFF2-40B4-BE49-F238E27FC236}">
                <a16:creationId xmlns:a16="http://schemas.microsoft.com/office/drawing/2014/main" id="{B7FD01FF-7EBD-477D-9CF8-65AF797648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960" y="5923479"/>
            <a:ext cx="5828801" cy="848704"/>
          </a:xfrm>
          <a:prstGeom prst="roundRect">
            <a:avLst>
              <a:gd name="adj" fmla="val 20619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tIns="0" bIns="0" anchor="ctr"/>
          <a:lstStyle/>
          <a:p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Using time: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DP/</a:t>
            </a:r>
            <a:r>
              <a:rPr lang="en-US" sz="1600" dirty="0" err="1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Dect</a:t>
            </a:r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: 480 mins/day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MW/TV/PJ/SB/PAPVN: 480mins/day </a:t>
            </a:r>
          </a:p>
        </p:txBody>
      </p:sp>
      <p:sp>
        <p:nvSpPr>
          <p:cNvPr id="10" name="AutoShape 6">
            <a:extLst>
              <a:ext uri="{FF2B5EF4-FFF2-40B4-BE49-F238E27FC236}">
                <a16:creationId xmlns:a16="http://schemas.microsoft.com/office/drawing/2014/main" id="{020F035A-FFAE-45F1-B2E9-CB169321B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2" y="5923479"/>
            <a:ext cx="6052223" cy="841248"/>
          </a:xfrm>
          <a:prstGeom prst="roundRect">
            <a:avLst>
              <a:gd name="adj" fmla="val 18696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 anchor="ctr"/>
          <a:lstStyle/>
          <a:p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Save time: 960 mins/day ~ 2pax </a:t>
            </a:r>
          </a:p>
        </p:txBody>
      </p:sp>
      <p:sp>
        <p:nvSpPr>
          <p:cNvPr id="12" name="Text Box 5">
            <a:extLst>
              <a:ext uri="{FF2B5EF4-FFF2-40B4-BE49-F238E27FC236}">
                <a16:creationId xmlns:a16="http://schemas.microsoft.com/office/drawing/2014/main" id="{5629547B-60FF-4156-BECC-857B801067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E219D5AA-3467-4369-B82F-B5430E4D27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C6BACE0-EC18-40AE-B660-F040062E5D78}"/>
              </a:ext>
            </a:extLst>
          </p:cNvPr>
          <p:cNvSpPr/>
          <p:nvPr/>
        </p:nvSpPr>
        <p:spPr>
          <a:xfrm>
            <a:off x="6016356" y="1845772"/>
            <a:ext cx="5671147" cy="1034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Indicate Judgment lot on system </a:t>
            </a: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 All sections can understand lot situation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Eliminate physical chop stamp</a:t>
            </a:r>
            <a:endParaRPr lang="en-US" sz="14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352223-16A2-4BC1-A78F-A0248ABE37B1}"/>
              </a:ext>
            </a:extLst>
          </p:cNvPr>
          <p:cNvSpPr/>
          <p:nvPr/>
        </p:nvSpPr>
        <p:spPr>
          <a:xfrm>
            <a:off x="6049654" y="1520242"/>
            <a:ext cx="5844286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auto indicate judgment lot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09E66B-DCB7-42EE-8DA1-588CA48DCB2D}"/>
              </a:ext>
            </a:extLst>
          </p:cNvPr>
          <p:cNvSpPr/>
          <p:nvPr/>
        </p:nvSpPr>
        <p:spPr>
          <a:xfrm>
            <a:off x="138773" y="1437385"/>
            <a:ext cx="5844286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Current situation: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6FD11CB-1A32-460C-B01B-F3934118EBB7}"/>
              </a:ext>
            </a:extLst>
          </p:cNvPr>
          <p:cNvSpPr/>
          <p:nvPr/>
        </p:nvSpPr>
        <p:spPr>
          <a:xfrm>
            <a:off x="225342" y="1816913"/>
            <a:ext cx="5671147" cy="388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Finding pallet to confirm correct model, Q’ty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46CCF3E-CF39-4BE2-819A-37E0DDC148B4}"/>
              </a:ext>
            </a:extLst>
          </p:cNvPr>
          <p:cNvCxnSpPr>
            <a:cxnSpLocks/>
            <a:stCxn id="28" idx="3"/>
            <a:endCxn id="26" idx="1"/>
          </p:cNvCxnSpPr>
          <p:nvPr/>
        </p:nvCxnSpPr>
        <p:spPr>
          <a:xfrm>
            <a:off x="1956983" y="2699545"/>
            <a:ext cx="2420567" cy="104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9CECB6E-04F9-4C8D-8191-2749C523A267}"/>
              </a:ext>
            </a:extLst>
          </p:cNvPr>
          <p:cNvSpPr/>
          <p:nvPr/>
        </p:nvSpPr>
        <p:spPr>
          <a:xfrm>
            <a:off x="171800" y="3032104"/>
            <a:ext cx="1785183" cy="432336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Read ID Pallet &amp; S/N carton box by excel file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0AC68F6-5792-457A-B6EA-384C89E59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0" y="3579337"/>
            <a:ext cx="1785183" cy="1339171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AFCF41E-657E-4478-B1CF-557679F1D3B7}"/>
              </a:ext>
            </a:extLst>
          </p:cNvPr>
          <p:cNvSpPr/>
          <p:nvPr/>
        </p:nvSpPr>
        <p:spPr>
          <a:xfrm>
            <a:off x="171800" y="2466429"/>
            <a:ext cx="1785183" cy="46623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OQC find Pallet ID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7AA0E15-A5E8-42A3-BC09-06013989D9BD}"/>
              </a:ext>
            </a:extLst>
          </p:cNvPr>
          <p:cNvSpPr/>
          <p:nvPr/>
        </p:nvSpPr>
        <p:spPr>
          <a:xfrm>
            <a:off x="2157283" y="2466426"/>
            <a:ext cx="2023967" cy="46623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Matching ID Pallet and Outer Carton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54BE387-C2B3-4CCD-BB89-ED4AAB5B81D7}"/>
              </a:ext>
            </a:extLst>
          </p:cNvPr>
          <p:cNvSpPr/>
          <p:nvPr/>
        </p:nvSpPr>
        <p:spPr>
          <a:xfrm>
            <a:off x="2157285" y="3032104"/>
            <a:ext cx="2023966" cy="432336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 Find all same model, production date, line, shift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8A258B5-2F69-48D0-A08D-117302FA9D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81" b="17782"/>
          <a:stretch/>
        </p:blipFill>
        <p:spPr>
          <a:xfrm>
            <a:off x="2157283" y="3606990"/>
            <a:ext cx="2023967" cy="1311517"/>
          </a:xfrm>
          <a:prstGeom prst="rect">
            <a:avLst/>
          </a:prstGeom>
        </p:spPr>
      </p:pic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9C28633-47CE-47FE-B6F1-9586672A2EA1}"/>
              </a:ext>
            </a:extLst>
          </p:cNvPr>
          <p:cNvSpPr/>
          <p:nvPr/>
        </p:nvSpPr>
        <p:spPr>
          <a:xfrm>
            <a:off x="4377550" y="2487264"/>
            <a:ext cx="1493538" cy="44539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OQC chop stamp all ID Pallet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A137EC7-AA72-40A1-882B-D5D36875D86C}"/>
              </a:ext>
            </a:extLst>
          </p:cNvPr>
          <p:cNvGrpSpPr/>
          <p:nvPr/>
        </p:nvGrpSpPr>
        <p:grpSpPr>
          <a:xfrm>
            <a:off x="4534637" y="3618199"/>
            <a:ext cx="1259771" cy="1261807"/>
            <a:chOff x="10464754" y="5117851"/>
            <a:chExt cx="481303" cy="486024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CD6AE6B-E02D-4FAB-8C8D-22C4DB93BC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4754" y="5117851"/>
              <a:ext cx="481303" cy="486024"/>
            </a:xfrm>
            <a:prstGeom prst="ellipse">
              <a:avLst/>
            </a:prstGeom>
            <a:noFill/>
            <a:ln w="28575">
              <a:solidFill>
                <a:srgbClr xmlns:mc="http://schemas.openxmlformats.org/markup-compatibility/2006" xmlns:a14="http://schemas.microsoft.com/office/drawing/2010/main" val="0000FF" mc:Ignorable="a14" a14:legacySpreadsheetColorIndex="1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xmlns:mc="http://schemas.openxmlformats.org/markup-compatibility/2006" val="FFFFFF" mc:Ignorable="a14" a14:legacySpreadsheetColorIndex="65"/>
                  </a:solidFill>
                </a14:hiddenFill>
              </a:ext>
            </a:extLst>
          </p:spPr>
          <p:txBody>
            <a:bodyPr wrap="square" lIns="45720" tIns="36576" rIns="45720" bIns="0" anchor="t" upright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/>
              </a:pPr>
              <a:endParaRPr kumimoji="0" lang="en-GB" sz="8000" b="1" i="0" u="none" strike="noStrike" kern="1200" cap="none" spc="0" normalizeH="0" baseline="0" noProof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/>
              </a:pPr>
              <a:endParaRPr kumimoji="0" lang="en-GB" sz="8000" b="1" i="0" u="none" strike="noStrike" kern="1200" cap="none" spc="0" normalizeH="0" baseline="0" noProof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/>
              </a:pPr>
              <a:endParaRPr kumimoji="0" lang="en-GB" sz="8000" b="1" i="0" u="none" strike="noStrike" kern="1200" cap="none" spc="0" normalizeH="0" baseline="0" noProof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ts val="11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/>
              </a:pPr>
              <a:endParaRPr kumimoji="0" lang="en-GB" b="1" i="0" u="none" strike="noStrike" kern="1200" cap="none" spc="0" normalizeH="0" baseline="0" noProof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ts val="1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/>
              </a:pPr>
              <a:endParaRPr kumimoji="0" lang="en-GB" sz="10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32" name="Text Box 114">
              <a:extLst>
                <a:ext uri="{FF2B5EF4-FFF2-40B4-BE49-F238E27FC236}">
                  <a16:creationId xmlns:a16="http://schemas.microsoft.com/office/drawing/2014/main" id="{FB5208F2-9F99-4A3C-9BB1-F8BBB6A8DB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49064" y="5455649"/>
              <a:ext cx="309396" cy="104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xmlns:mc="http://schemas.openxmlformats.org/markup-compatibility/2006" val="FFFFFF" mc:Ignorable="a14" a14:legacySpreadsheetColorIndex="65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xmlns:mc="http://schemas.openxmlformats.org/markup-compatibility/2006" val="000000" mc:Ignorable="a14" a14:legacySpreadsheetColorIndex="64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27432" tIns="22860" rIns="27432" bIns="0" anchor="t" upright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/>
              </a:pPr>
              <a:r>
                <a: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</a:rPr>
                <a:t>OQC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3" name="Line 115">
              <a:extLst>
                <a:ext uri="{FF2B5EF4-FFF2-40B4-BE49-F238E27FC236}">
                  <a16:creationId xmlns:a16="http://schemas.microsoft.com/office/drawing/2014/main" id="{D7110113-D65E-4881-9705-DA1F128D23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480666" y="5291129"/>
              <a:ext cx="453459" cy="0"/>
            </a:xfrm>
            <a:prstGeom prst="line">
              <a:avLst/>
            </a:prstGeom>
            <a:noFill/>
            <a:ln w="28575">
              <a:solidFill>
                <a:srgbClr xmlns:mc="http://schemas.openxmlformats.org/markup-compatibility/2006" xmlns:a14="http://schemas.microsoft.com/office/drawing/2010/main" val="0000FF" mc:Ignorable="a14" a14:legacySpreadsheetColorIndex="1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34" name="Line 116">
              <a:extLst>
                <a:ext uri="{FF2B5EF4-FFF2-40B4-BE49-F238E27FC236}">
                  <a16:creationId xmlns:a16="http://schemas.microsoft.com/office/drawing/2014/main" id="{8CC8C078-3629-4111-93F7-D728F27C5E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480666" y="5434823"/>
              <a:ext cx="453459" cy="0"/>
            </a:xfrm>
            <a:prstGeom prst="line">
              <a:avLst/>
            </a:prstGeom>
            <a:noFill/>
            <a:ln w="28575">
              <a:solidFill>
                <a:srgbClr xmlns:mc="http://schemas.openxmlformats.org/markup-compatibility/2006" xmlns:a14="http://schemas.microsoft.com/office/drawing/2010/main" val="0000FF" mc:Ignorable="a14" a14:legacySpreadsheetColorIndex="1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35" name="Text Box 117">
              <a:extLst>
                <a:ext uri="{FF2B5EF4-FFF2-40B4-BE49-F238E27FC236}">
                  <a16:creationId xmlns:a16="http://schemas.microsoft.com/office/drawing/2014/main" id="{1A726F77-CB0A-4437-B92D-C26B8BBE44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65058" y="5144076"/>
              <a:ext cx="469067" cy="15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xmlns:mc="http://schemas.openxmlformats.org/markup-compatibility/2006" val="FFFFFF" mc:Ignorable="a14" a14:legacySpreadsheetColorIndex="65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xmlns:mc="http://schemas.openxmlformats.org/markup-compatibility/2006" val="000000" mc:Ignorable="a14" a14:legacySpreadsheetColorIndex="64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45720" tIns="36576" rIns="45720" bIns="0" anchor="t" upright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/>
              </a:pPr>
              <a:r>
                <a:rPr kumimoji="0" lang="en-GB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</a:rPr>
                <a:t> OK</a:t>
              </a:r>
              <a:endPara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6" name="Text Box 119">
              <a:extLst>
                <a:ext uri="{FF2B5EF4-FFF2-40B4-BE49-F238E27FC236}">
                  <a16:creationId xmlns:a16="http://schemas.microsoft.com/office/drawing/2014/main" id="{79CD3085-A453-42E2-BF57-1C843DF118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92418" y="5313771"/>
              <a:ext cx="425710" cy="913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36576" tIns="27432" rIns="36576" bIns="0" anchor="t" upright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/>
              </a:pPr>
              <a:r>
                <a:rPr kumimoji="0" 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Meiryo UI" panose="020B0604030504040204" pitchFamily="34" charset="-128"/>
                  <a:ea typeface="Meiryo UI" panose="020B0604030504040204" pitchFamily="34" charset="-128"/>
                  <a:cs typeface="Arial"/>
                </a:rPr>
                <a:t>  DD-MM-YY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3506F6C8-08E4-432E-81C7-A2CE493802CC}"/>
              </a:ext>
            </a:extLst>
          </p:cNvPr>
          <p:cNvSpPr/>
          <p:nvPr/>
        </p:nvSpPr>
        <p:spPr>
          <a:xfrm>
            <a:off x="4377550" y="3028392"/>
            <a:ext cx="1486759" cy="436048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Chop stamp on Pallet sheet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6129BBD-ECD7-456B-9104-00D448CBABC4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098890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0BFA00-ECFE-4C4A-B05C-76731FA9E48D}"/>
              </a:ext>
            </a:extLst>
          </p:cNvPr>
          <p:cNvSpPr/>
          <p:nvPr/>
        </p:nvSpPr>
        <p:spPr>
          <a:xfrm>
            <a:off x="-3872" y="-20915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Rule to Judge 1 LOT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228839-6674-4D1E-9076-54147EA86BA6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14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A048AF6-C993-4AB7-8655-A1A04777DB8C}"/>
              </a:ext>
            </a:extLst>
          </p:cNvPr>
          <p:cNvGrpSpPr/>
          <p:nvPr/>
        </p:nvGrpSpPr>
        <p:grpSpPr>
          <a:xfrm>
            <a:off x="797317" y="3708400"/>
            <a:ext cx="10291839" cy="1871133"/>
            <a:chOff x="931333" y="4041775"/>
            <a:chExt cx="10291839" cy="187113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F501DC0-52F0-4F3F-982C-7CDC6C0875A5}"/>
                </a:ext>
              </a:extLst>
            </p:cNvPr>
            <p:cNvSpPr/>
            <p:nvPr/>
          </p:nvSpPr>
          <p:spPr>
            <a:xfrm>
              <a:off x="1209676" y="4343401"/>
              <a:ext cx="1672672" cy="55245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scene3d>
              <a:camera prst="orthographicFront"/>
              <a:lightRig rig="threePt" dir="t"/>
            </a:scene3d>
            <a:sp3d>
              <a:bevelT w="5080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en-US" baseline="30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st</a:t>
              </a:r>
              <a:r>
                <a:rPr lang="en-US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sample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709AE87-6763-4A48-B6D6-ED4773C37723}"/>
                </a:ext>
              </a:extLst>
            </p:cNvPr>
            <p:cNvSpPr/>
            <p:nvPr/>
          </p:nvSpPr>
          <p:spPr>
            <a:xfrm>
              <a:off x="3048415" y="4343401"/>
              <a:ext cx="1672672" cy="55245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scene3d>
              <a:camera prst="orthographicFront"/>
              <a:lightRig rig="threePt" dir="t"/>
            </a:scene3d>
            <a:sp3d>
              <a:bevelT w="5080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en-US" baseline="30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nd</a:t>
              </a:r>
              <a:r>
                <a:rPr lang="en-US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sample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25EF99E-8A08-43B0-AA6F-2AC96D8305CF}"/>
                </a:ext>
              </a:extLst>
            </p:cNvPr>
            <p:cNvSpPr/>
            <p:nvPr/>
          </p:nvSpPr>
          <p:spPr>
            <a:xfrm>
              <a:off x="6051884" y="4343401"/>
              <a:ext cx="1672672" cy="55245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scene3d>
              <a:camera prst="orthographicFront"/>
              <a:lightRig rig="threePt" dir="t"/>
            </a:scene3d>
            <a:sp3d>
              <a:bevelT w="5080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N sample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00A429F-6574-4D08-AE99-EF3541195FC2}"/>
                </a:ext>
              </a:extLst>
            </p:cNvPr>
            <p:cNvSpPr/>
            <p:nvPr/>
          </p:nvSpPr>
          <p:spPr>
            <a:xfrm>
              <a:off x="4895592" y="4343401"/>
              <a:ext cx="981787" cy="552450"/>
            </a:xfrm>
            <a:prstGeom prst="rect">
              <a:avLst/>
            </a:prstGeom>
            <a:noFill/>
            <a:ln>
              <a:noFill/>
            </a:ln>
            <a:scene3d>
              <a:camera prst="orthographicFront"/>
              <a:lightRig rig="threePt" dir="t"/>
            </a:scene3d>
            <a:sp3d>
              <a:bevelT w="5080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……</a:t>
              </a: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4F78C015-6BF0-4F29-8849-7C25DC52F48B}"/>
                </a:ext>
              </a:extLst>
            </p:cNvPr>
            <p:cNvCxnSpPr/>
            <p:nvPr/>
          </p:nvCxnSpPr>
          <p:spPr>
            <a:xfrm>
              <a:off x="2046012" y="4935319"/>
              <a:ext cx="0" cy="339382"/>
            </a:xfrm>
            <a:prstGeom prst="straightConnector1">
              <a:avLst/>
            </a:prstGeom>
            <a:ln w="28575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ECBFAC5-9C10-4C74-82A2-BC1C771A3DAD}"/>
                </a:ext>
              </a:extLst>
            </p:cNvPr>
            <p:cNvSpPr/>
            <p:nvPr/>
          </p:nvSpPr>
          <p:spPr>
            <a:xfrm>
              <a:off x="1521078" y="5314169"/>
              <a:ext cx="1049867" cy="339382"/>
            </a:xfrm>
            <a:prstGeom prst="rect">
              <a:avLst/>
            </a:prstGeom>
            <a:solidFill>
              <a:srgbClr val="0000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0" rtlCol="0" anchor="ctr"/>
            <a:lstStyle/>
            <a:p>
              <a:pPr algn="ctr"/>
              <a:r>
                <a:rPr lang="en-US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OK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BBA37D1-2E98-4099-A475-BB15E336F0E8}"/>
                </a:ext>
              </a:extLst>
            </p:cNvPr>
            <p:cNvCxnSpPr/>
            <p:nvPr/>
          </p:nvCxnSpPr>
          <p:spPr>
            <a:xfrm>
              <a:off x="3859572" y="4935319"/>
              <a:ext cx="0" cy="339382"/>
            </a:xfrm>
            <a:prstGeom prst="straightConnector1">
              <a:avLst/>
            </a:prstGeom>
            <a:ln w="28575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EDAB59A-6C49-4AE7-83D0-1F1481E198A5}"/>
                </a:ext>
              </a:extLst>
            </p:cNvPr>
            <p:cNvSpPr/>
            <p:nvPr/>
          </p:nvSpPr>
          <p:spPr>
            <a:xfrm>
              <a:off x="3334638" y="5314169"/>
              <a:ext cx="1049867" cy="339382"/>
            </a:xfrm>
            <a:prstGeom prst="rect">
              <a:avLst/>
            </a:prstGeom>
            <a:solidFill>
              <a:srgbClr val="0000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0" rtlCol="0" anchor="ctr"/>
            <a:lstStyle/>
            <a:p>
              <a:pPr algn="ctr"/>
              <a:r>
                <a:rPr lang="en-US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OK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9CA4862-BE56-49AC-B91D-DEBC9AD198A1}"/>
                </a:ext>
              </a:extLst>
            </p:cNvPr>
            <p:cNvCxnSpPr/>
            <p:nvPr/>
          </p:nvCxnSpPr>
          <p:spPr>
            <a:xfrm>
              <a:off x="6917732" y="4935319"/>
              <a:ext cx="0" cy="339382"/>
            </a:xfrm>
            <a:prstGeom prst="straightConnector1">
              <a:avLst/>
            </a:prstGeom>
            <a:ln w="28575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C3D8F66-8ED2-4D33-BE81-29413E0A21AC}"/>
                </a:ext>
              </a:extLst>
            </p:cNvPr>
            <p:cNvSpPr/>
            <p:nvPr/>
          </p:nvSpPr>
          <p:spPr>
            <a:xfrm>
              <a:off x="6392798" y="5314169"/>
              <a:ext cx="1049867" cy="339382"/>
            </a:xfrm>
            <a:prstGeom prst="rect">
              <a:avLst/>
            </a:prstGeom>
            <a:solidFill>
              <a:srgbClr val="0000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0" rtlCol="0" anchor="ctr"/>
            <a:lstStyle/>
            <a:p>
              <a:pPr algn="ctr"/>
              <a:r>
                <a:rPr lang="en-US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OK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07DA02A-5BDD-4BB0-9417-14E90D25CBCB}"/>
                </a:ext>
              </a:extLst>
            </p:cNvPr>
            <p:cNvSpPr/>
            <p:nvPr/>
          </p:nvSpPr>
          <p:spPr>
            <a:xfrm>
              <a:off x="931333" y="4041775"/>
              <a:ext cx="7120467" cy="1871133"/>
            </a:xfrm>
            <a:prstGeom prst="roundRect">
              <a:avLst>
                <a:gd name="adj" fmla="val 8130"/>
              </a:avLst>
            </a:prstGeom>
            <a:noFill/>
            <a:ln w="31750" cmpd="thickThin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2D71959B-1C3E-4ED6-A359-42DE3829D96F}"/>
                </a:ext>
              </a:extLst>
            </p:cNvPr>
            <p:cNvSpPr/>
            <p:nvPr/>
          </p:nvSpPr>
          <p:spPr>
            <a:xfrm>
              <a:off x="8175795" y="4577292"/>
              <a:ext cx="361145" cy="762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698F526-6693-4483-8440-DE5B54ECA7D5}"/>
                </a:ext>
              </a:extLst>
            </p:cNvPr>
            <p:cNvSpPr/>
            <p:nvPr/>
          </p:nvSpPr>
          <p:spPr>
            <a:xfrm>
              <a:off x="8863954" y="4343401"/>
              <a:ext cx="2094913" cy="552450"/>
            </a:xfrm>
            <a:prstGeom prst="rect">
              <a:avLst/>
            </a:prstGeom>
            <a:solidFill>
              <a:srgbClr val="0000CC"/>
            </a:solidFill>
            <a:scene3d>
              <a:camera prst="orthographicFront"/>
              <a:lightRig rig="threePt" dir="t"/>
            </a:scene3d>
            <a:sp3d>
              <a:bevelT w="5080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0"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Final Judgment for Lot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3C527A-915C-4AF6-9883-A1ABEB379015}"/>
                </a:ext>
              </a:extLst>
            </p:cNvPr>
            <p:cNvCxnSpPr/>
            <p:nvPr/>
          </p:nvCxnSpPr>
          <p:spPr>
            <a:xfrm>
              <a:off x="9914935" y="4935319"/>
              <a:ext cx="0" cy="339382"/>
            </a:xfrm>
            <a:prstGeom prst="straightConnector1">
              <a:avLst/>
            </a:prstGeom>
            <a:ln w="28575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900476C-7723-450C-88F5-583BA0A20266}"/>
                </a:ext>
              </a:extLst>
            </p:cNvPr>
            <p:cNvSpPr/>
            <p:nvPr/>
          </p:nvSpPr>
          <p:spPr>
            <a:xfrm>
              <a:off x="9386476" y="5314169"/>
              <a:ext cx="1049867" cy="339382"/>
            </a:xfrm>
            <a:prstGeom prst="rect">
              <a:avLst/>
            </a:prstGeom>
            <a:solidFill>
              <a:srgbClr val="0000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0" rtlCol="0" anchor="ctr"/>
            <a:lstStyle/>
            <a:p>
              <a:pPr algn="ctr"/>
              <a:r>
                <a:rPr lang="en-US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OK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9754FEE1-0691-450C-AC19-822485FD1905}"/>
                </a:ext>
              </a:extLst>
            </p:cNvPr>
            <p:cNvSpPr/>
            <p:nvPr/>
          </p:nvSpPr>
          <p:spPr>
            <a:xfrm>
              <a:off x="8641545" y="4041775"/>
              <a:ext cx="2581627" cy="1871133"/>
            </a:xfrm>
            <a:prstGeom prst="roundRect">
              <a:avLst>
                <a:gd name="adj" fmla="val 8130"/>
              </a:avLst>
            </a:prstGeom>
            <a:noFill/>
            <a:ln w="31750" cmpd="thickThin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7E84F0A6-97BF-447B-B1AB-71E112DC8D74}"/>
              </a:ext>
            </a:extLst>
          </p:cNvPr>
          <p:cNvSpPr/>
          <p:nvPr/>
        </p:nvSpPr>
        <p:spPr>
          <a:xfrm>
            <a:off x="277617" y="497651"/>
            <a:ext cx="11331241" cy="1304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Meiryo" panose="020B0604030504040204" pitchFamily="34" charset="-128"/>
                <a:ea typeface="Meiryo" panose="020B0604030504040204" pitchFamily="34" charset="-128"/>
              </a:rPr>
              <a:t>Identify 1 lot</a:t>
            </a:r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eiryo" panose="020B0604030504040204" pitchFamily="34" charset="-128"/>
                <a:ea typeface="Meiryo" panose="020B0604030504040204" pitchFamily="34" charset="-128"/>
              </a:rPr>
              <a:t>There is another model to insert running while current model is running </a:t>
            </a:r>
            <a:r>
              <a:rPr lang="en-US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</a:t>
            </a:r>
            <a:r>
              <a:rPr lang="en-US" dirty="0">
                <a:latin typeface="Meiryo" panose="020B0604030504040204" pitchFamily="34" charset="-128"/>
                <a:ea typeface="Meiryo" panose="020B0604030504040204" pitchFamily="34" charset="-128"/>
              </a:rPr>
              <a:t> Switching model time is counted a new lot (Lot: Change another model or finish working shift)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3A15DA7-C3C4-447D-B69C-F8C19DB25396}"/>
              </a:ext>
            </a:extLst>
          </p:cNvPr>
          <p:cNvSpPr/>
          <p:nvPr/>
        </p:nvSpPr>
        <p:spPr>
          <a:xfrm>
            <a:off x="325594" y="2187575"/>
            <a:ext cx="10989269" cy="1304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Meiryo" panose="020B0604030504040204" pitchFamily="34" charset="-128"/>
                <a:ea typeface="Meiryo" panose="020B0604030504040204" pitchFamily="34" charset="-128"/>
              </a:rPr>
              <a:t>Judgment 1 lot</a:t>
            </a:r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Meiryo" panose="020B0604030504040204" pitchFamily="34" charset="-128"/>
                <a:ea typeface="Meiryo" panose="020B0604030504040204" pitchFamily="34" charset="-128"/>
              </a:rPr>
              <a:t>OQC will judge lot after finish inspection all sample Q'ty regardless of whether production has ended</a:t>
            </a:r>
          </a:p>
        </p:txBody>
      </p:sp>
    </p:spTree>
    <p:extLst>
      <p:ext uri="{BB962C8B-B14F-4D97-AF65-F5344CB8AC3E}">
        <p14:creationId xmlns:p14="http://schemas.microsoft.com/office/powerpoint/2010/main" val="447296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0BFA00-ECFE-4C4A-B05C-76731FA9E48D}"/>
              </a:ext>
            </a:extLst>
          </p:cNvPr>
          <p:cNvSpPr/>
          <p:nvPr/>
        </p:nvSpPr>
        <p:spPr>
          <a:xfrm>
            <a:off x="-3872" y="-20915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OQC DASH BOARD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B9D4EC-1B07-4F4E-AD40-B6153FE1C7F2}"/>
              </a:ext>
            </a:extLst>
          </p:cNvPr>
          <p:cNvSpPr/>
          <p:nvPr/>
        </p:nvSpPr>
        <p:spPr>
          <a:xfrm>
            <a:off x="96140" y="454322"/>
            <a:ext cx="11991975" cy="66120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Visualize status of Lot</a:t>
            </a:r>
            <a:endParaRPr lang="en-US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Indication location at warehouse</a:t>
            </a:r>
            <a:endParaRPr lang="en-US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F6D9631-E122-42D9-BBD2-99B7BF50D83C}"/>
              </a:ext>
            </a:extLst>
          </p:cNvPr>
          <p:cNvGrpSpPr/>
          <p:nvPr/>
        </p:nvGrpSpPr>
        <p:grpSpPr>
          <a:xfrm>
            <a:off x="7407744" y="1781856"/>
            <a:ext cx="1224760" cy="385890"/>
            <a:chOff x="845371" y="1988050"/>
            <a:chExt cx="1224760" cy="38589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997FAB2-428B-4F9A-9F9B-276ABCFCEE83}"/>
                </a:ext>
              </a:extLst>
            </p:cNvPr>
            <p:cNvSpPr/>
            <p:nvPr/>
          </p:nvSpPr>
          <p:spPr>
            <a:xfrm>
              <a:off x="845371" y="1988050"/>
              <a:ext cx="462684" cy="378022"/>
            </a:xfrm>
            <a:prstGeom prst="rect">
              <a:avLst/>
            </a:prstGeom>
            <a:solidFill>
              <a:srgbClr val="0000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B51EF72-B2A8-4494-9423-8680F34105EC}"/>
                </a:ext>
              </a:extLst>
            </p:cNvPr>
            <p:cNvSpPr/>
            <p:nvPr/>
          </p:nvSpPr>
          <p:spPr>
            <a:xfrm>
              <a:off x="1315477" y="2003786"/>
              <a:ext cx="754654" cy="3701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OK</a:t>
              </a: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B69AF0B-B229-49EF-9D88-799F9EB3998C}"/>
              </a:ext>
            </a:extLst>
          </p:cNvPr>
          <p:cNvGrpSpPr/>
          <p:nvPr/>
        </p:nvGrpSpPr>
        <p:grpSpPr>
          <a:xfrm>
            <a:off x="3116610" y="1766204"/>
            <a:ext cx="1655858" cy="386489"/>
            <a:chOff x="845371" y="2535543"/>
            <a:chExt cx="1655858" cy="38648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68ED907-0FAD-491B-A489-87A658428AA8}"/>
                </a:ext>
              </a:extLst>
            </p:cNvPr>
            <p:cNvSpPr/>
            <p:nvPr/>
          </p:nvSpPr>
          <p:spPr>
            <a:xfrm>
              <a:off x="845371" y="2535543"/>
              <a:ext cx="462684" cy="378022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50B7F39-AD6E-4092-AC60-008778389CB8}"/>
                </a:ext>
              </a:extLst>
            </p:cNvPr>
            <p:cNvSpPr/>
            <p:nvPr/>
          </p:nvSpPr>
          <p:spPr>
            <a:xfrm>
              <a:off x="1311769" y="2551878"/>
              <a:ext cx="1189460" cy="3701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Checking</a:t>
              </a: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991C3BA-7170-4619-B9B8-6EA370967207}"/>
              </a:ext>
            </a:extLst>
          </p:cNvPr>
          <p:cNvGrpSpPr/>
          <p:nvPr/>
        </p:nvGrpSpPr>
        <p:grpSpPr>
          <a:xfrm>
            <a:off x="9348082" y="1774671"/>
            <a:ext cx="1210142" cy="380947"/>
            <a:chOff x="3415949" y="1987579"/>
            <a:chExt cx="1210142" cy="38094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EC84F78-F41E-454C-B051-612206220D02}"/>
                </a:ext>
              </a:extLst>
            </p:cNvPr>
            <p:cNvSpPr/>
            <p:nvPr/>
          </p:nvSpPr>
          <p:spPr>
            <a:xfrm>
              <a:off x="3415949" y="1987579"/>
              <a:ext cx="462684" cy="37802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7CDBA92-8C08-4D20-8B51-6A56FA740B6C}"/>
                </a:ext>
              </a:extLst>
            </p:cNvPr>
            <p:cNvSpPr/>
            <p:nvPr/>
          </p:nvSpPr>
          <p:spPr>
            <a:xfrm>
              <a:off x="3884663" y="2023164"/>
              <a:ext cx="741428" cy="3453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NG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15C34C6E-3117-4DD3-B5ED-3AB2CA0521A8}"/>
              </a:ext>
            </a:extLst>
          </p:cNvPr>
          <p:cNvGrpSpPr/>
          <p:nvPr/>
        </p:nvGrpSpPr>
        <p:grpSpPr>
          <a:xfrm>
            <a:off x="716274" y="1774671"/>
            <a:ext cx="2233372" cy="391730"/>
            <a:chOff x="3415949" y="2540004"/>
            <a:chExt cx="2233372" cy="39173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D5FCB52-7D68-4DF3-8FBC-63F40E2364E2}"/>
                </a:ext>
              </a:extLst>
            </p:cNvPr>
            <p:cNvSpPr/>
            <p:nvPr/>
          </p:nvSpPr>
          <p:spPr>
            <a:xfrm>
              <a:off x="3415949" y="2540004"/>
              <a:ext cx="462684" cy="37802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BC39045-06CA-4A60-909F-8BEA22B0BE94}"/>
                </a:ext>
              </a:extLst>
            </p:cNvPr>
            <p:cNvSpPr/>
            <p:nvPr/>
          </p:nvSpPr>
          <p:spPr>
            <a:xfrm>
              <a:off x="3882346" y="2586372"/>
              <a:ext cx="1766975" cy="3453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Not checked yet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5B38713-A7C2-46D9-BA09-8D06E4147107}"/>
              </a:ext>
            </a:extLst>
          </p:cNvPr>
          <p:cNvGrpSpPr/>
          <p:nvPr/>
        </p:nvGrpSpPr>
        <p:grpSpPr>
          <a:xfrm>
            <a:off x="5101168" y="1766204"/>
            <a:ext cx="2246840" cy="418150"/>
            <a:chOff x="843493" y="3077208"/>
            <a:chExt cx="2246840" cy="41815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6C14008-410C-48D0-B160-5D8D0746E0CD}"/>
                </a:ext>
              </a:extLst>
            </p:cNvPr>
            <p:cNvSpPr/>
            <p:nvPr/>
          </p:nvSpPr>
          <p:spPr>
            <a:xfrm>
              <a:off x="843493" y="3077208"/>
              <a:ext cx="462684" cy="3780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0D6FE06-D3E1-46A0-995F-6A73CFF3AAF1}"/>
                </a:ext>
              </a:extLst>
            </p:cNvPr>
            <p:cNvSpPr/>
            <p:nvPr/>
          </p:nvSpPr>
          <p:spPr>
            <a:xfrm>
              <a:off x="1306177" y="3080346"/>
              <a:ext cx="1784156" cy="4150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Checking </a:t>
              </a:r>
            </a:p>
            <a:p>
              <a:r>
                <a:rPr lang="en-US" sz="1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&lt;Can move pallet&gt;</a:t>
              </a: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FC9B9A22-7FDA-4E6C-A988-16BF61FDA4A9}"/>
              </a:ext>
            </a:extLst>
          </p:cNvPr>
          <p:cNvSpPr/>
          <p:nvPr/>
        </p:nvSpPr>
        <p:spPr>
          <a:xfrm>
            <a:off x="583026" y="1246491"/>
            <a:ext cx="1931020" cy="344412"/>
          </a:xfrm>
          <a:prstGeom prst="rect">
            <a:avLst/>
          </a:prstGeom>
          <a:solidFill>
            <a:srgbClr val="00B0F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Meiryo" panose="020B0604030504040204" pitchFamily="34" charset="-128"/>
                <a:ea typeface="Meiryo" panose="020B0604030504040204" pitchFamily="34" charset="-128"/>
              </a:rPr>
              <a:t>Status situation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FBA0F2E-2332-4497-9910-ED0E459DB1FA}"/>
              </a:ext>
            </a:extLst>
          </p:cNvPr>
          <p:cNvSpPr/>
          <p:nvPr/>
        </p:nvSpPr>
        <p:spPr>
          <a:xfrm>
            <a:off x="583026" y="2401313"/>
            <a:ext cx="9291326" cy="14471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Not checked yet </a:t>
            </a:r>
            <a:r>
              <a:rPr lang="en-US" sz="14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: OQC not taken sample yet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Checking            </a:t>
            </a:r>
            <a:r>
              <a:rPr lang="en-US" sz="14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: Under OQC checking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Checking            </a:t>
            </a:r>
            <a:r>
              <a:rPr lang="en-US" sz="14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: Under OQC checking (Sample Q’ty already checked over a half Q’ty of all sample)</a:t>
            </a:r>
          </a:p>
          <a:p>
            <a:r>
              <a:rPr lang="en-US" sz="14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   </a:t>
            </a:r>
            <a:r>
              <a:rPr lang="en-US" sz="12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&lt;Can move pallet&gt;</a:t>
            </a:r>
          </a:p>
          <a:p>
            <a:pPr marL="283464" indent="-283464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OK                      </a:t>
            </a:r>
            <a:r>
              <a:rPr lang="en-US" sz="14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: All Lot judgment OK</a:t>
            </a:r>
          </a:p>
          <a:p>
            <a:pPr marL="283464" indent="-283464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NG                      </a:t>
            </a:r>
            <a:r>
              <a:rPr lang="en-US" sz="14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: Lot judged NG</a:t>
            </a: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5C85859F-3CBA-40CE-AB47-873ABB4E1D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39" r="2393"/>
          <a:stretch/>
        </p:blipFill>
        <p:spPr>
          <a:xfrm>
            <a:off x="583026" y="4523405"/>
            <a:ext cx="4556244" cy="218526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8F8DA061-71FF-4C56-B102-899B0F3CA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336" y="4523405"/>
            <a:ext cx="4606445" cy="218526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EEB090D-AD6F-4A4B-A714-63AD80DA661A}"/>
              </a:ext>
            </a:extLst>
          </p:cNvPr>
          <p:cNvSpPr/>
          <p:nvPr/>
        </p:nvSpPr>
        <p:spPr>
          <a:xfrm>
            <a:off x="583026" y="4222395"/>
            <a:ext cx="2769774" cy="263269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00CC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OQC inspection indication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904348-AEFC-4166-BB2B-BB97E9D44955}"/>
              </a:ext>
            </a:extLst>
          </p:cNvPr>
          <p:cNvSpPr/>
          <p:nvPr/>
        </p:nvSpPr>
        <p:spPr>
          <a:xfrm>
            <a:off x="5563852" y="4258673"/>
            <a:ext cx="3496064" cy="215021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00CC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Location indication at warehouse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FC9A3EA-3ECF-45F4-822E-8DF1BDA62B12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15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C739AA3-6C7D-4E0D-B675-756A3A00E42C}"/>
              </a:ext>
            </a:extLst>
          </p:cNvPr>
          <p:cNvSpPr/>
          <p:nvPr/>
        </p:nvSpPr>
        <p:spPr>
          <a:xfrm>
            <a:off x="583027" y="1666875"/>
            <a:ext cx="9799224" cy="603721"/>
          </a:xfrm>
          <a:prstGeom prst="roundRect">
            <a:avLst>
              <a:gd name="adj" fmla="val 10356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64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0BFA00-ECFE-4C4A-B05C-76731FA9E48D}"/>
              </a:ext>
            </a:extLst>
          </p:cNvPr>
          <p:cNvSpPr/>
          <p:nvPr/>
        </p:nvSpPr>
        <p:spPr>
          <a:xfrm>
            <a:off x="-3872" y="-20915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Preparation Equipment for system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C9CC4B-0528-4662-A66A-8E561649778C}"/>
              </a:ext>
            </a:extLst>
          </p:cNvPr>
          <p:cNvSpPr/>
          <p:nvPr/>
        </p:nvSpPr>
        <p:spPr>
          <a:xfrm>
            <a:off x="1054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Equipment list up (OQC)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228839-6674-4D1E-9076-54147EA86BA6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16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E113674-ED56-45B2-BAA4-99AFE442EC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214743"/>
              </p:ext>
            </p:extLst>
          </p:nvPr>
        </p:nvGraphicFramePr>
        <p:xfrm>
          <a:off x="440635" y="1097766"/>
          <a:ext cx="9315450" cy="1691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5548">
                  <a:extLst>
                    <a:ext uri="{9D8B030D-6E8A-4147-A177-3AD203B41FA5}">
                      <a16:colId xmlns:a16="http://schemas.microsoft.com/office/drawing/2014/main" val="3063443689"/>
                    </a:ext>
                  </a:extLst>
                </a:gridCol>
                <a:gridCol w="1756327">
                  <a:extLst>
                    <a:ext uri="{9D8B030D-6E8A-4147-A177-3AD203B41FA5}">
                      <a16:colId xmlns:a16="http://schemas.microsoft.com/office/drawing/2014/main" val="4082235833"/>
                    </a:ext>
                  </a:extLst>
                </a:gridCol>
                <a:gridCol w="1507512">
                  <a:extLst>
                    <a:ext uri="{9D8B030D-6E8A-4147-A177-3AD203B41FA5}">
                      <a16:colId xmlns:a16="http://schemas.microsoft.com/office/drawing/2014/main" val="4217931753"/>
                    </a:ext>
                  </a:extLst>
                </a:gridCol>
                <a:gridCol w="1292838">
                  <a:extLst>
                    <a:ext uri="{9D8B030D-6E8A-4147-A177-3AD203B41FA5}">
                      <a16:colId xmlns:a16="http://schemas.microsoft.com/office/drawing/2014/main" val="4138140778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10207213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2272830213"/>
                    </a:ext>
                  </a:extLst>
                </a:gridCol>
              </a:tblGrid>
              <a:tr h="385588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Cat/Equipment</a:t>
                      </a:r>
                    </a:p>
                  </a:txBody>
                  <a:tcPr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DP/DECT</a:t>
                      </a:r>
                    </a:p>
                  </a:txBody>
                  <a:tcPr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MW</a:t>
                      </a:r>
                    </a:p>
                  </a:txBody>
                  <a:tcPr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PJ/SB</a:t>
                      </a:r>
                    </a:p>
                  </a:txBody>
                  <a:tcPr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TV</a:t>
                      </a:r>
                    </a:p>
                  </a:txBody>
                  <a:tcPr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1521576"/>
                  </a:ext>
                </a:extLst>
              </a:tr>
              <a:tr h="665535">
                <a:tc row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Tablet</a:t>
                      </a:r>
                    </a:p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(Connect with barcode reader)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Available</a:t>
                      </a:r>
                    </a:p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(pcs)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9181132"/>
                  </a:ext>
                </a:extLst>
              </a:tr>
              <a:tr h="38558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CC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Additional</a:t>
                      </a:r>
                    </a:p>
                    <a:p>
                      <a:pPr algn="l"/>
                      <a:r>
                        <a:rPr lang="en-US" dirty="0">
                          <a:solidFill>
                            <a:srgbClr val="0000CC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(New)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(pcs)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0750889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654F2E9C-3044-446F-9B31-B9869EF7E096}"/>
              </a:ext>
            </a:extLst>
          </p:cNvPr>
          <p:cNvSpPr/>
          <p:nvPr/>
        </p:nvSpPr>
        <p:spPr>
          <a:xfrm>
            <a:off x="440635" y="2858889"/>
            <a:ext cx="116385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 Need to add more 3pcs tablet</a:t>
            </a:r>
            <a:endParaRPr lang="en-US" b="1" dirty="0">
              <a:solidFill>
                <a:srgbClr val="0000CC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9842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A5A5DAC4-F7A5-4CF7-BFBB-9047D017F3B6}"/>
              </a:ext>
            </a:extLst>
          </p:cNvPr>
          <p:cNvSpPr/>
          <p:nvPr/>
        </p:nvSpPr>
        <p:spPr>
          <a:xfrm>
            <a:off x="-3872" y="-20915"/>
            <a:ext cx="12195872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Proposal Procedure PCS </a:t>
            </a:r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FA  OQC  SCM</a:t>
            </a:r>
            <a:endParaRPr lang="en-US" sz="2000" b="1" dirty="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F3F2B843-4BCB-4685-A4BE-FF3935594157}"/>
              </a:ext>
            </a:extLst>
          </p:cNvPr>
          <p:cNvCxnSpPr>
            <a:cxnSpLocks/>
          </p:cNvCxnSpPr>
          <p:nvPr/>
        </p:nvCxnSpPr>
        <p:spPr>
          <a:xfrm flipV="1">
            <a:off x="2157945" y="1844876"/>
            <a:ext cx="1406173" cy="3707"/>
          </a:xfrm>
          <a:prstGeom prst="line">
            <a:avLst/>
          </a:prstGeom>
          <a:ln w="28575" cmpd="thickThin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156E3BC3-57F8-4DBE-A30F-A8DFFA560ABF}"/>
              </a:ext>
            </a:extLst>
          </p:cNvPr>
          <p:cNvCxnSpPr>
            <a:cxnSpLocks/>
          </p:cNvCxnSpPr>
          <p:nvPr/>
        </p:nvCxnSpPr>
        <p:spPr>
          <a:xfrm flipV="1">
            <a:off x="5479162" y="5032934"/>
            <a:ext cx="3949409" cy="0"/>
          </a:xfrm>
          <a:prstGeom prst="straightConnector1">
            <a:avLst/>
          </a:prstGeom>
          <a:ln w="28575" cmpd="thickThin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9690E1C-F0F9-4396-BB84-EC9A7D82870F}"/>
              </a:ext>
            </a:extLst>
          </p:cNvPr>
          <p:cNvCxnSpPr/>
          <p:nvPr/>
        </p:nvCxnSpPr>
        <p:spPr>
          <a:xfrm>
            <a:off x="2752601" y="1241383"/>
            <a:ext cx="8577682" cy="0"/>
          </a:xfrm>
          <a:prstGeom prst="straightConnector1">
            <a:avLst/>
          </a:prstGeom>
          <a:ln w="28575" cmpd="thickThin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887B0881-E4CE-4C6E-AE92-722654F289C6}"/>
              </a:ext>
            </a:extLst>
          </p:cNvPr>
          <p:cNvSpPr/>
          <p:nvPr/>
        </p:nvSpPr>
        <p:spPr>
          <a:xfrm>
            <a:off x="3209250" y="1045697"/>
            <a:ext cx="689462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Production plan</a:t>
            </a:r>
            <a:r>
              <a:rPr lang="en-US" sz="1000" dirty="0"/>
              <a:t> 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0996DBF-F848-4CCE-AF8F-8DB4F0E80E2B}"/>
              </a:ext>
            </a:extLst>
          </p:cNvPr>
          <p:cNvSpPr/>
          <p:nvPr/>
        </p:nvSpPr>
        <p:spPr>
          <a:xfrm>
            <a:off x="4085751" y="1045697"/>
            <a:ext cx="599895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Pick up sample 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B26625C7-3410-4FDB-A13D-5E34AC4216FD}"/>
              </a:ext>
            </a:extLst>
          </p:cNvPr>
          <p:cNvSpPr/>
          <p:nvPr/>
        </p:nvSpPr>
        <p:spPr>
          <a:xfrm>
            <a:off x="7013235" y="1039442"/>
            <a:ext cx="828248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OQC Normal inspection 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99E1F62-3719-48F9-A4A5-9855DFB5F12F}"/>
              </a:ext>
            </a:extLst>
          </p:cNvPr>
          <p:cNvSpPr/>
          <p:nvPr/>
        </p:nvSpPr>
        <p:spPr>
          <a:xfrm>
            <a:off x="8006980" y="1039442"/>
            <a:ext cx="1067800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non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Reading barcode</a:t>
            </a:r>
            <a:b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</a:br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Product / Inner 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40485DE-C51F-4984-AB83-FFDD368F4634}"/>
              </a:ext>
            </a:extLst>
          </p:cNvPr>
          <p:cNvSpPr/>
          <p:nvPr/>
        </p:nvSpPr>
        <p:spPr>
          <a:xfrm>
            <a:off x="9242180" y="1035266"/>
            <a:ext cx="688014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Weight check 2</a:t>
            </a:r>
            <a:r>
              <a:rPr lang="en-US" sz="1000" baseline="30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nd</a:t>
            </a:r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  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7E864CD2-25E3-4225-AEB9-2AA7F0F5BFBE}"/>
              </a:ext>
            </a:extLst>
          </p:cNvPr>
          <p:cNvSpPr/>
          <p:nvPr/>
        </p:nvSpPr>
        <p:spPr>
          <a:xfrm>
            <a:off x="10112758" y="1035266"/>
            <a:ext cx="1057982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non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Reading barcode</a:t>
            </a:r>
            <a:b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</a:br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Inner/Outer 2</a:t>
            </a:r>
            <a:r>
              <a:rPr lang="en-US" sz="1000" baseline="30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nd</a:t>
            </a:r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  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8E82F54-6019-4151-A4B1-E482CCA47B60}"/>
              </a:ext>
            </a:extLst>
          </p:cNvPr>
          <p:cNvSpPr/>
          <p:nvPr/>
        </p:nvSpPr>
        <p:spPr>
          <a:xfrm>
            <a:off x="11349429" y="1035266"/>
            <a:ext cx="643576" cy="41223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Return to Pallet 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27775023-035E-4A89-A7CF-982E4F78A214}"/>
              </a:ext>
            </a:extLst>
          </p:cNvPr>
          <p:cNvSpPr/>
          <p:nvPr/>
        </p:nvSpPr>
        <p:spPr>
          <a:xfrm>
            <a:off x="4895902" y="1035266"/>
            <a:ext cx="1085370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Reading barcode Inner/Outer 1</a:t>
            </a:r>
            <a:r>
              <a:rPr lang="en-US" sz="1000" baseline="30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st</a:t>
            </a:r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69BC12B-31A2-45BB-9EA0-CD433B8D6E46}"/>
              </a:ext>
            </a:extLst>
          </p:cNvPr>
          <p:cNvSpPr/>
          <p:nvPr/>
        </p:nvSpPr>
        <p:spPr>
          <a:xfrm>
            <a:off x="6152787" y="1035266"/>
            <a:ext cx="675954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Weight check 1st 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3191F4B-DF43-4CFA-AD95-49EE34DACA8C}"/>
              </a:ext>
            </a:extLst>
          </p:cNvPr>
          <p:cNvSpPr/>
          <p:nvPr/>
        </p:nvSpPr>
        <p:spPr>
          <a:xfrm>
            <a:off x="3739082" y="3172688"/>
            <a:ext cx="695793" cy="4121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Report daily 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E6A21F7-335A-472F-87EE-F441D34D4956}"/>
              </a:ext>
            </a:extLst>
          </p:cNvPr>
          <p:cNvSpPr/>
          <p:nvPr/>
        </p:nvSpPr>
        <p:spPr>
          <a:xfrm>
            <a:off x="2335393" y="1045697"/>
            <a:ext cx="689462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PCS issue Pro plan</a:t>
            </a:r>
            <a:endParaRPr lang="en-US" sz="1000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3A9F9D67-7390-47AD-A02F-5D9D8C66EA73}"/>
              </a:ext>
            </a:extLst>
          </p:cNvPr>
          <p:cNvSpPr/>
          <p:nvPr/>
        </p:nvSpPr>
        <p:spPr>
          <a:xfrm>
            <a:off x="3389577" y="1430652"/>
            <a:ext cx="649494" cy="38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①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386BE093-4369-4509-B93A-740153F95B59}"/>
              </a:ext>
            </a:extLst>
          </p:cNvPr>
          <p:cNvSpPr/>
          <p:nvPr/>
        </p:nvSpPr>
        <p:spPr>
          <a:xfrm>
            <a:off x="4062558" y="1430652"/>
            <a:ext cx="631369" cy="38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②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7490521-1FFC-48FF-B8B3-85908B25449A}"/>
              </a:ext>
            </a:extLst>
          </p:cNvPr>
          <p:cNvSpPr/>
          <p:nvPr/>
        </p:nvSpPr>
        <p:spPr>
          <a:xfrm>
            <a:off x="5121710" y="1413732"/>
            <a:ext cx="667620" cy="38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③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23AA76BA-F88E-488F-A268-1C0C68410C7D}"/>
              </a:ext>
            </a:extLst>
          </p:cNvPr>
          <p:cNvSpPr/>
          <p:nvPr/>
        </p:nvSpPr>
        <p:spPr>
          <a:xfrm>
            <a:off x="6156447" y="1404582"/>
            <a:ext cx="667620" cy="38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④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86EADF26-99DA-49ED-9E9A-38B26DEACAA9}"/>
              </a:ext>
            </a:extLst>
          </p:cNvPr>
          <p:cNvSpPr/>
          <p:nvPr/>
        </p:nvSpPr>
        <p:spPr>
          <a:xfrm>
            <a:off x="7382812" y="1415705"/>
            <a:ext cx="640432" cy="38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⑤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A55B69AD-FE16-425C-BA0D-8E6075EFA9DC}"/>
              </a:ext>
            </a:extLst>
          </p:cNvPr>
          <p:cNvSpPr/>
          <p:nvPr/>
        </p:nvSpPr>
        <p:spPr>
          <a:xfrm>
            <a:off x="7126056" y="2458052"/>
            <a:ext cx="640432" cy="3993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⑥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2BDD74E-A716-488E-AC88-AACBB3738DFE}"/>
              </a:ext>
            </a:extLst>
          </p:cNvPr>
          <p:cNvSpPr/>
          <p:nvPr/>
        </p:nvSpPr>
        <p:spPr>
          <a:xfrm>
            <a:off x="8256583" y="1415705"/>
            <a:ext cx="631369" cy="38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⑦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45DED36A-0634-4FA5-92FE-783606EC590E}"/>
              </a:ext>
            </a:extLst>
          </p:cNvPr>
          <p:cNvSpPr/>
          <p:nvPr/>
        </p:nvSpPr>
        <p:spPr>
          <a:xfrm>
            <a:off x="9287735" y="1409919"/>
            <a:ext cx="643452" cy="38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⑧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F8AA917-0FAC-43EF-AE0A-77DD01ECA162}"/>
              </a:ext>
            </a:extLst>
          </p:cNvPr>
          <p:cNvSpPr/>
          <p:nvPr/>
        </p:nvSpPr>
        <p:spPr>
          <a:xfrm>
            <a:off x="10345644" y="1408395"/>
            <a:ext cx="643452" cy="38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⑨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24401BB2-99EE-4F5E-852A-28F39D6241FE}"/>
              </a:ext>
            </a:extLst>
          </p:cNvPr>
          <p:cNvSpPr/>
          <p:nvPr/>
        </p:nvSpPr>
        <p:spPr>
          <a:xfrm>
            <a:off x="11495204" y="1417118"/>
            <a:ext cx="643452" cy="38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⑩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14CD953-5EE7-4998-9BB5-3CFCD67B44F2}"/>
              </a:ext>
            </a:extLst>
          </p:cNvPr>
          <p:cNvCxnSpPr/>
          <p:nvPr/>
        </p:nvCxnSpPr>
        <p:spPr>
          <a:xfrm flipH="1">
            <a:off x="7274627" y="1530737"/>
            <a:ext cx="0" cy="462749"/>
          </a:xfrm>
          <a:prstGeom prst="straightConnector1">
            <a:avLst/>
          </a:prstGeom>
          <a:ln w="28575" cmpd="thickThin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2DDA18DB-1C8D-495C-B79D-D67CF98CBF5F}"/>
              </a:ext>
            </a:extLst>
          </p:cNvPr>
          <p:cNvCxnSpPr/>
          <p:nvPr/>
        </p:nvCxnSpPr>
        <p:spPr>
          <a:xfrm flipV="1">
            <a:off x="7492132" y="1538292"/>
            <a:ext cx="0" cy="431210"/>
          </a:xfrm>
          <a:prstGeom prst="straightConnector1">
            <a:avLst/>
          </a:prstGeom>
          <a:ln w="28575" cmpd="thickThin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ectangle 110">
            <a:extLst>
              <a:ext uri="{FF2B5EF4-FFF2-40B4-BE49-F238E27FC236}">
                <a16:creationId xmlns:a16="http://schemas.microsoft.com/office/drawing/2014/main" id="{EEF831E0-2135-43C6-918C-C21D841C1097}"/>
              </a:ext>
            </a:extLst>
          </p:cNvPr>
          <p:cNvSpPr/>
          <p:nvPr/>
        </p:nvSpPr>
        <p:spPr>
          <a:xfrm>
            <a:off x="6824067" y="2053677"/>
            <a:ext cx="1158484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Reliability </a:t>
            </a:r>
          </a:p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inspection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9EF69E8C-0F16-41C6-8438-3321B7600130}"/>
              </a:ext>
            </a:extLst>
          </p:cNvPr>
          <p:cNvSpPr/>
          <p:nvPr/>
        </p:nvSpPr>
        <p:spPr>
          <a:xfrm>
            <a:off x="3765707" y="3551382"/>
            <a:ext cx="643452" cy="4037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⑯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21C50980-9C57-4927-8725-201BF73C34B1}"/>
              </a:ext>
            </a:extLst>
          </p:cNvPr>
          <p:cNvSpPr/>
          <p:nvPr/>
        </p:nvSpPr>
        <p:spPr>
          <a:xfrm>
            <a:off x="6393275" y="4841460"/>
            <a:ext cx="1119445" cy="4081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FA </a:t>
            </a:r>
          </a:p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ID pallet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572899A1-911F-478B-B678-480EDEB402BD}"/>
              </a:ext>
            </a:extLst>
          </p:cNvPr>
          <p:cNvSpPr/>
          <p:nvPr/>
        </p:nvSpPr>
        <p:spPr>
          <a:xfrm>
            <a:off x="4887076" y="4841460"/>
            <a:ext cx="1119445" cy="4081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FA </a:t>
            </a:r>
          </a:p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warehouse</a:t>
            </a: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0CEB91ED-5249-4D47-BC52-1929FE168A79}"/>
              </a:ext>
            </a:extLst>
          </p:cNvPr>
          <p:cNvSpPr/>
          <p:nvPr/>
        </p:nvSpPr>
        <p:spPr>
          <a:xfrm>
            <a:off x="7845070" y="4839183"/>
            <a:ext cx="1238251" cy="412234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Scan ID pallet to receive by PDA</a:t>
            </a: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11565639-CDD0-465A-BFBF-514BCD3D6968}"/>
              </a:ext>
            </a:extLst>
          </p:cNvPr>
          <p:cNvSpPr/>
          <p:nvPr/>
        </p:nvSpPr>
        <p:spPr>
          <a:xfrm>
            <a:off x="9456090" y="4823825"/>
            <a:ext cx="1291793" cy="412234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Confirm receiving by WMS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CAA22EC1-2941-47BF-847C-3583AEF9ABF9}"/>
              </a:ext>
            </a:extLst>
          </p:cNvPr>
          <p:cNvSpPr/>
          <p:nvPr/>
        </p:nvSpPr>
        <p:spPr>
          <a:xfrm>
            <a:off x="5157436" y="5224410"/>
            <a:ext cx="643452" cy="4037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⑰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6B099DE2-E102-471A-B537-C1E5C033E3BA}"/>
              </a:ext>
            </a:extLst>
          </p:cNvPr>
          <p:cNvSpPr/>
          <p:nvPr/>
        </p:nvSpPr>
        <p:spPr>
          <a:xfrm>
            <a:off x="6655723" y="5205166"/>
            <a:ext cx="643452" cy="4037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⑱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E09FA063-811E-4FDA-BFAA-E6442AC2700D}"/>
              </a:ext>
            </a:extLst>
          </p:cNvPr>
          <p:cNvSpPr/>
          <p:nvPr/>
        </p:nvSpPr>
        <p:spPr>
          <a:xfrm>
            <a:off x="8154010" y="5225166"/>
            <a:ext cx="643452" cy="4037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⑲</a:t>
            </a:r>
            <a:endParaRPr lang="en-US" sz="140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024AD2B6-A2DB-44A8-913C-09FAFF6737DF}"/>
              </a:ext>
            </a:extLst>
          </p:cNvPr>
          <p:cNvSpPr/>
          <p:nvPr/>
        </p:nvSpPr>
        <p:spPr>
          <a:xfrm>
            <a:off x="9702191" y="5224410"/>
            <a:ext cx="643452" cy="4037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50" b="1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⑳</a:t>
            </a:r>
            <a:endParaRPr lang="en-US" sz="1050" b="1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5EF44D86-9E8F-4564-9FCB-D8BCCBF3F49F}"/>
              </a:ext>
            </a:extLst>
          </p:cNvPr>
          <p:cNvSpPr/>
          <p:nvPr/>
        </p:nvSpPr>
        <p:spPr>
          <a:xfrm>
            <a:off x="1372901" y="949785"/>
            <a:ext cx="10706277" cy="1838136"/>
          </a:xfrm>
          <a:prstGeom prst="roundRect">
            <a:avLst>
              <a:gd name="adj" fmla="val 3755"/>
            </a:avLst>
          </a:prstGeom>
          <a:noFill/>
          <a:ln w="38100" cmpd="thickThin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39621CD2-883D-4149-B798-F56000DC03D3}"/>
              </a:ext>
            </a:extLst>
          </p:cNvPr>
          <p:cNvSpPr/>
          <p:nvPr/>
        </p:nvSpPr>
        <p:spPr>
          <a:xfrm>
            <a:off x="1372900" y="4407140"/>
            <a:ext cx="10706277" cy="1269232"/>
          </a:xfrm>
          <a:prstGeom prst="roundRect">
            <a:avLst>
              <a:gd name="adj" fmla="val 3755"/>
            </a:avLst>
          </a:prstGeom>
          <a:noFill/>
          <a:ln w="38100" cmpd="thickThin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5E88FA05-E693-433C-BE76-54E11C050BF9}"/>
              </a:ext>
            </a:extLst>
          </p:cNvPr>
          <p:cNvSpPr/>
          <p:nvPr/>
        </p:nvSpPr>
        <p:spPr>
          <a:xfrm>
            <a:off x="1372900" y="2961321"/>
            <a:ext cx="10706277" cy="1269232"/>
          </a:xfrm>
          <a:prstGeom prst="roundRect">
            <a:avLst>
              <a:gd name="adj" fmla="val 3755"/>
            </a:avLst>
          </a:prstGeom>
          <a:noFill/>
          <a:ln w="38100" cmpd="thickThin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55143C0C-D8F5-4EC7-9CFF-3D9CE337284A}"/>
              </a:ext>
            </a:extLst>
          </p:cNvPr>
          <p:cNvSpPr/>
          <p:nvPr/>
        </p:nvSpPr>
        <p:spPr>
          <a:xfrm>
            <a:off x="96400" y="949785"/>
            <a:ext cx="1193603" cy="1838136"/>
          </a:xfrm>
          <a:prstGeom prst="roundRect">
            <a:avLst>
              <a:gd name="adj" fmla="val 10992"/>
            </a:avLst>
          </a:prstGeom>
          <a:solidFill>
            <a:schemeClr val="accent6">
              <a:lumMod val="20000"/>
              <a:lumOff val="80000"/>
            </a:schemeClr>
          </a:solidFill>
          <a:scene3d>
            <a:camera prst="orthographicFront"/>
            <a:lightRig rig="threePt" dir="t"/>
          </a:scene3d>
          <a:sp3d>
            <a:bevelT w="50800" h="508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OQC pick up &amp; Return sample</a:t>
            </a:r>
          </a:p>
        </p:txBody>
      </p:sp>
      <p:sp>
        <p:nvSpPr>
          <p:cNvPr id="130" name="Rectangle: Rounded Corners 129">
            <a:extLst>
              <a:ext uri="{FF2B5EF4-FFF2-40B4-BE49-F238E27FC236}">
                <a16:creationId xmlns:a16="http://schemas.microsoft.com/office/drawing/2014/main" id="{125E9AED-E977-4032-8178-A85317BC2C9D}"/>
              </a:ext>
            </a:extLst>
          </p:cNvPr>
          <p:cNvSpPr/>
          <p:nvPr/>
        </p:nvSpPr>
        <p:spPr>
          <a:xfrm>
            <a:off x="96400" y="2959554"/>
            <a:ext cx="1206197" cy="1269232"/>
          </a:xfrm>
          <a:prstGeom prst="roundRect">
            <a:avLst>
              <a:gd name="adj" fmla="val 10992"/>
            </a:avLst>
          </a:prstGeom>
          <a:solidFill>
            <a:schemeClr val="accent6">
              <a:lumMod val="20000"/>
              <a:lumOff val="80000"/>
            </a:schemeClr>
          </a:solidFill>
          <a:scene3d>
            <a:camera prst="orthographicFront"/>
            <a:lightRig rig="threePt" dir="t"/>
          </a:scene3d>
          <a:sp3d>
            <a:bevelT w="50800" h="508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Auto judge Lot on system</a:t>
            </a:r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F62946AB-BE94-421D-9942-FE0648F76096}"/>
              </a:ext>
            </a:extLst>
          </p:cNvPr>
          <p:cNvSpPr/>
          <p:nvPr/>
        </p:nvSpPr>
        <p:spPr>
          <a:xfrm>
            <a:off x="96400" y="4395696"/>
            <a:ext cx="1193603" cy="1280677"/>
          </a:xfrm>
          <a:prstGeom prst="roundRect">
            <a:avLst>
              <a:gd name="adj" fmla="val 10992"/>
            </a:avLst>
          </a:prstGeom>
          <a:solidFill>
            <a:schemeClr val="accent6">
              <a:lumMod val="20000"/>
              <a:lumOff val="80000"/>
            </a:schemeClr>
          </a:solidFill>
          <a:scene3d>
            <a:camera prst="orthographicFront"/>
            <a:lightRig rig="threePt" dir="t"/>
          </a:scene3d>
          <a:sp3d>
            <a:bevelT w="50800" h="508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FA/SCM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195B011-13B5-4B76-B510-D90AD04EAACB}"/>
              </a:ext>
            </a:extLst>
          </p:cNvPr>
          <p:cNvSpPr/>
          <p:nvPr/>
        </p:nvSpPr>
        <p:spPr>
          <a:xfrm>
            <a:off x="1472269" y="1642466"/>
            <a:ext cx="689462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SCM shortage</a:t>
            </a:r>
            <a:endParaRPr lang="en-US" sz="1000" dirty="0"/>
          </a:p>
        </p:txBody>
      </p: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DEDEE829-E21B-49CB-B145-00B8296D1F89}"/>
              </a:ext>
            </a:extLst>
          </p:cNvPr>
          <p:cNvCxnSpPr>
            <a:cxnSpLocks/>
          </p:cNvCxnSpPr>
          <p:nvPr/>
        </p:nvCxnSpPr>
        <p:spPr>
          <a:xfrm flipV="1">
            <a:off x="3553981" y="1479484"/>
            <a:ext cx="0" cy="357278"/>
          </a:xfrm>
          <a:prstGeom prst="straightConnector1">
            <a:avLst/>
          </a:prstGeom>
          <a:ln w="28575" cmpd="thickThin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7AB4A570-B2D3-4A2B-889F-90C798144F55}"/>
              </a:ext>
            </a:extLst>
          </p:cNvPr>
          <p:cNvSpPr/>
          <p:nvPr/>
        </p:nvSpPr>
        <p:spPr>
          <a:xfrm>
            <a:off x="2354722" y="1638759"/>
            <a:ext cx="748691" cy="41223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 cmpd="thickThin">
            <a:solidFill>
              <a:schemeClr val="tx1"/>
            </a:solidFill>
          </a:ln>
        </p:spPr>
        <p:txBody>
          <a:bodyPr wrap="square" lIns="0" tIns="45720" rIns="0" bIns="45720">
            <a:sp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FA confirm stock</a:t>
            </a:r>
            <a:endParaRPr lang="en-US" sz="1000" dirty="0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F06413B1-A986-46CA-9E11-885FEB8BA743}"/>
              </a:ext>
            </a:extLst>
          </p:cNvPr>
          <p:cNvSpPr/>
          <p:nvPr/>
        </p:nvSpPr>
        <p:spPr>
          <a:xfrm>
            <a:off x="673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Proposal procedure from PCS </a:t>
            </a: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FA</a:t>
            </a: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OQC  SCM</a:t>
            </a:r>
            <a:endParaRPr lang="en-US" b="1" dirty="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36" name="AutoShape 6">
            <a:extLst>
              <a:ext uri="{FF2B5EF4-FFF2-40B4-BE49-F238E27FC236}">
                <a16:creationId xmlns:a16="http://schemas.microsoft.com/office/drawing/2014/main" id="{46AA1B78-62DD-402A-A94B-6C6659F645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401" y="5800428"/>
            <a:ext cx="11982776" cy="971755"/>
          </a:xfrm>
          <a:prstGeom prst="roundRect">
            <a:avLst>
              <a:gd name="adj" fmla="val 11546"/>
            </a:avLst>
          </a:prstGeom>
          <a:noFill/>
          <a:ln w="28575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 tIns="0" bIns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u="sng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Merit: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OQC manual Job        : Save 92 mins/day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OQC save man power : 2 </a:t>
            </a:r>
            <a:r>
              <a:rPr lang="en-US" dirty="0" err="1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pax</a:t>
            </a:r>
            <a:endParaRPr lang="en-US" dirty="0">
              <a:solidFill>
                <a:srgbClr val="0000CC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39" name="Multiplication Sign 138">
            <a:extLst>
              <a:ext uri="{FF2B5EF4-FFF2-40B4-BE49-F238E27FC236}">
                <a16:creationId xmlns:a16="http://schemas.microsoft.com/office/drawing/2014/main" id="{3CFBACD1-158F-48B7-8853-784B99F19157}"/>
              </a:ext>
            </a:extLst>
          </p:cNvPr>
          <p:cNvSpPr/>
          <p:nvPr/>
        </p:nvSpPr>
        <p:spPr>
          <a:xfrm>
            <a:off x="5998868" y="814597"/>
            <a:ext cx="1001892" cy="888150"/>
          </a:xfrm>
          <a:prstGeom prst="mathMultiply">
            <a:avLst/>
          </a:prstGeom>
          <a:solidFill>
            <a:srgbClr val="FF0000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Multiplication Sign 139">
            <a:extLst>
              <a:ext uri="{FF2B5EF4-FFF2-40B4-BE49-F238E27FC236}">
                <a16:creationId xmlns:a16="http://schemas.microsoft.com/office/drawing/2014/main" id="{49A76AE4-BA94-448B-9E46-DE9EC3B3DA21}"/>
              </a:ext>
            </a:extLst>
          </p:cNvPr>
          <p:cNvSpPr/>
          <p:nvPr/>
        </p:nvSpPr>
        <p:spPr>
          <a:xfrm>
            <a:off x="4958704" y="824607"/>
            <a:ext cx="1001892" cy="888150"/>
          </a:xfrm>
          <a:prstGeom prst="mathMultiply">
            <a:avLst/>
          </a:prstGeom>
          <a:solidFill>
            <a:srgbClr val="FF0000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6" name="Picture 145">
            <a:extLst>
              <a:ext uri="{FF2B5EF4-FFF2-40B4-BE49-F238E27FC236}">
                <a16:creationId xmlns:a16="http://schemas.microsoft.com/office/drawing/2014/main" id="{161E77B3-6A80-4BE7-807F-87FA790C0F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67"/>
          <a:stretch/>
        </p:blipFill>
        <p:spPr>
          <a:xfrm>
            <a:off x="8346972" y="1867178"/>
            <a:ext cx="825906" cy="820684"/>
          </a:xfrm>
          <a:prstGeom prst="rect">
            <a:avLst/>
          </a:prstGeom>
        </p:spPr>
      </p:pic>
      <p:pic>
        <p:nvPicPr>
          <p:cNvPr id="147" name="Picture 146">
            <a:extLst>
              <a:ext uri="{FF2B5EF4-FFF2-40B4-BE49-F238E27FC236}">
                <a16:creationId xmlns:a16="http://schemas.microsoft.com/office/drawing/2014/main" id="{27843F27-7D1A-4B75-BFD1-889DDD72B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2743" y="3116023"/>
            <a:ext cx="1009437" cy="877195"/>
          </a:xfrm>
          <a:prstGeom prst="rect">
            <a:avLst/>
          </a:prstGeom>
        </p:spPr>
      </p:pic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CE96EC2-8057-4C23-A510-A449EEBEBC43}"/>
              </a:ext>
            </a:extLst>
          </p:cNvPr>
          <p:cNvGrpSpPr/>
          <p:nvPr/>
        </p:nvGrpSpPr>
        <p:grpSpPr>
          <a:xfrm>
            <a:off x="9218895" y="1475936"/>
            <a:ext cx="571433" cy="652615"/>
            <a:chOff x="25946" y="0"/>
            <a:chExt cx="1750874" cy="1746249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D588C65-99E7-46D5-B0B7-9C63A85A21AE}"/>
                </a:ext>
              </a:extLst>
            </p:cNvPr>
            <p:cNvCxnSpPr/>
            <p:nvPr/>
          </p:nvCxnSpPr>
          <p:spPr>
            <a:xfrm flipV="1">
              <a:off x="1768046" y="0"/>
              <a:ext cx="1" cy="1746249"/>
            </a:xfrm>
            <a:prstGeom prst="line">
              <a:avLst/>
            </a:prstGeom>
            <a:ln w="19050">
              <a:solidFill>
                <a:srgbClr val="0000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CF586616-02EF-4762-AFA1-81F930EAEDCD}"/>
                </a:ext>
              </a:extLst>
            </p:cNvPr>
            <p:cNvCxnSpPr/>
            <p:nvPr/>
          </p:nvCxnSpPr>
          <p:spPr>
            <a:xfrm flipH="1" flipV="1">
              <a:off x="25946" y="1721881"/>
              <a:ext cx="1750874" cy="1279"/>
            </a:xfrm>
            <a:prstGeom prst="straightConnector1">
              <a:avLst/>
            </a:prstGeom>
            <a:ln w="19050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3F2013D-9019-4957-911E-7A6F51A0093C}"/>
              </a:ext>
            </a:extLst>
          </p:cNvPr>
          <p:cNvGrpSpPr/>
          <p:nvPr/>
        </p:nvGrpSpPr>
        <p:grpSpPr>
          <a:xfrm>
            <a:off x="9218433" y="1475937"/>
            <a:ext cx="1316142" cy="776670"/>
            <a:chOff x="25946" y="0"/>
            <a:chExt cx="1750874" cy="1746249"/>
          </a:xfrm>
        </p:grpSpPr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4BA4B233-4BC5-41B1-9ACB-C7C5D256203B}"/>
                </a:ext>
              </a:extLst>
            </p:cNvPr>
            <p:cNvCxnSpPr/>
            <p:nvPr/>
          </p:nvCxnSpPr>
          <p:spPr>
            <a:xfrm flipV="1">
              <a:off x="1768046" y="0"/>
              <a:ext cx="1" cy="1746249"/>
            </a:xfrm>
            <a:prstGeom prst="line">
              <a:avLst/>
            </a:prstGeom>
            <a:ln w="19050">
              <a:solidFill>
                <a:srgbClr val="0000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074B6007-293D-44F8-96F2-5F6A47F8FD84}"/>
                </a:ext>
              </a:extLst>
            </p:cNvPr>
            <p:cNvCxnSpPr/>
            <p:nvPr/>
          </p:nvCxnSpPr>
          <p:spPr>
            <a:xfrm flipH="1" flipV="1">
              <a:off x="25946" y="1721881"/>
              <a:ext cx="1750874" cy="1279"/>
            </a:xfrm>
            <a:prstGeom prst="straightConnector1">
              <a:avLst/>
            </a:prstGeom>
            <a:ln w="19050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2E1AC1C-2904-409B-A086-2ED77BF705A3}"/>
              </a:ext>
            </a:extLst>
          </p:cNvPr>
          <p:cNvGrpSpPr/>
          <p:nvPr/>
        </p:nvGrpSpPr>
        <p:grpSpPr>
          <a:xfrm>
            <a:off x="9223243" y="1484117"/>
            <a:ext cx="2455666" cy="901608"/>
            <a:chOff x="25946" y="0"/>
            <a:chExt cx="1750874" cy="1746249"/>
          </a:xfrm>
        </p:grpSpPr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C2295A67-88FC-4B6C-BD17-F129F9E0DDD5}"/>
                </a:ext>
              </a:extLst>
            </p:cNvPr>
            <p:cNvCxnSpPr/>
            <p:nvPr/>
          </p:nvCxnSpPr>
          <p:spPr>
            <a:xfrm flipV="1">
              <a:off x="1768046" y="0"/>
              <a:ext cx="1" cy="1746249"/>
            </a:xfrm>
            <a:prstGeom prst="line">
              <a:avLst/>
            </a:prstGeom>
            <a:ln w="19050">
              <a:solidFill>
                <a:srgbClr val="0000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0F3A110D-8672-4999-8479-F197049B78CE}"/>
                </a:ext>
              </a:extLst>
            </p:cNvPr>
            <p:cNvCxnSpPr/>
            <p:nvPr/>
          </p:nvCxnSpPr>
          <p:spPr>
            <a:xfrm flipH="1" flipV="1">
              <a:off x="25946" y="1721881"/>
              <a:ext cx="1750874" cy="1279"/>
            </a:xfrm>
            <a:prstGeom prst="straightConnector1">
              <a:avLst/>
            </a:prstGeom>
            <a:ln w="19050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14A967F-98E3-4D9B-8F4D-81A983E06876}"/>
              </a:ext>
            </a:extLst>
          </p:cNvPr>
          <p:cNvCxnSpPr>
            <a:cxnSpLocks/>
          </p:cNvCxnSpPr>
          <p:nvPr/>
        </p:nvCxnSpPr>
        <p:spPr>
          <a:xfrm>
            <a:off x="8762710" y="1473140"/>
            <a:ext cx="0" cy="363622"/>
          </a:xfrm>
          <a:prstGeom prst="straightConnector1">
            <a:avLst/>
          </a:prstGeom>
          <a:ln w="1905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5B4D5EB5-13B4-4AA7-9806-20B6C1175637}"/>
              </a:ext>
            </a:extLst>
          </p:cNvPr>
          <p:cNvCxnSpPr>
            <a:cxnSpLocks/>
          </p:cNvCxnSpPr>
          <p:nvPr/>
        </p:nvCxnSpPr>
        <p:spPr>
          <a:xfrm>
            <a:off x="8017186" y="2241769"/>
            <a:ext cx="355186" cy="0"/>
          </a:xfrm>
          <a:prstGeom prst="straightConnector1">
            <a:avLst/>
          </a:prstGeom>
          <a:ln w="1905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9CB730F5-99E5-4673-83D2-599592DCA8D3}"/>
              </a:ext>
            </a:extLst>
          </p:cNvPr>
          <p:cNvGrpSpPr/>
          <p:nvPr/>
        </p:nvGrpSpPr>
        <p:grpSpPr>
          <a:xfrm rot="16200000" flipV="1">
            <a:off x="7026673" y="3527091"/>
            <a:ext cx="1155149" cy="1376988"/>
            <a:chOff x="25940" y="0"/>
            <a:chExt cx="1750874" cy="1746249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6E1D107C-C034-49A9-AEE9-49C220BDFB2F}"/>
                </a:ext>
              </a:extLst>
            </p:cNvPr>
            <p:cNvCxnSpPr/>
            <p:nvPr/>
          </p:nvCxnSpPr>
          <p:spPr>
            <a:xfrm flipV="1">
              <a:off x="1768046" y="0"/>
              <a:ext cx="1" cy="1746249"/>
            </a:xfrm>
            <a:prstGeom prst="line">
              <a:avLst/>
            </a:prstGeom>
            <a:ln w="19050">
              <a:solidFill>
                <a:srgbClr val="0000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F5F16614-10AA-406D-97E1-CBBC5484043B}"/>
                </a:ext>
              </a:extLst>
            </p:cNvPr>
            <p:cNvCxnSpPr/>
            <p:nvPr/>
          </p:nvCxnSpPr>
          <p:spPr>
            <a:xfrm flipH="1" flipV="1">
              <a:off x="25940" y="1738540"/>
              <a:ext cx="1750874" cy="1279"/>
            </a:xfrm>
            <a:prstGeom prst="straightConnector1">
              <a:avLst/>
            </a:prstGeom>
            <a:ln w="19050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A2E2E532-BE07-4820-B911-F5FD130370A3}"/>
              </a:ext>
            </a:extLst>
          </p:cNvPr>
          <p:cNvCxnSpPr>
            <a:cxnSpLocks/>
          </p:cNvCxnSpPr>
          <p:nvPr/>
        </p:nvCxnSpPr>
        <p:spPr>
          <a:xfrm>
            <a:off x="8703443" y="2707148"/>
            <a:ext cx="0" cy="475694"/>
          </a:xfrm>
          <a:prstGeom prst="straightConnector1">
            <a:avLst/>
          </a:prstGeom>
          <a:ln w="1905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744BFF7C-7011-4CEF-926F-A9864DB9B2DA}"/>
              </a:ext>
            </a:extLst>
          </p:cNvPr>
          <p:cNvCxnSpPr>
            <a:cxnSpLocks/>
          </p:cNvCxnSpPr>
          <p:nvPr/>
        </p:nvCxnSpPr>
        <p:spPr>
          <a:xfrm flipV="1">
            <a:off x="8829515" y="2702541"/>
            <a:ext cx="0" cy="466682"/>
          </a:xfrm>
          <a:prstGeom prst="straightConnector1">
            <a:avLst/>
          </a:prstGeom>
          <a:ln w="1905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848CF9B-424D-47E6-BEA5-9FC8BCB24EA3}"/>
              </a:ext>
            </a:extLst>
          </p:cNvPr>
          <p:cNvGrpSpPr/>
          <p:nvPr/>
        </p:nvGrpSpPr>
        <p:grpSpPr>
          <a:xfrm rot="16200000" flipV="1">
            <a:off x="6198425" y="2701865"/>
            <a:ext cx="1364156" cy="2818423"/>
            <a:chOff x="25941" y="0"/>
            <a:chExt cx="1750874" cy="1746249"/>
          </a:xfrm>
        </p:grpSpPr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0F79BF4B-B6A4-4EAC-820E-1AB352D21256}"/>
                </a:ext>
              </a:extLst>
            </p:cNvPr>
            <p:cNvCxnSpPr/>
            <p:nvPr/>
          </p:nvCxnSpPr>
          <p:spPr>
            <a:xfrm flipV="1">
              <a:off x="1768046" y="0"/>
              <a:ext cx="1" cy="1746249"/>
            </a:xfrm>
            <a:prstGeom prst="line">
              <a:avLst/>
            </a:prstGeom>
            <a:ln w="19050">
              <a:solidFill>
                <a:srgbClr val="0000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Arrow Connector 166">
              <a:extLst>
                <a:ext uri="{FF2B5EF4-FFF2-40B4-BE49-F238E27FC236}">
                  <a16:creationId xmlns:a16="http://schemas.microsoft.com/office/drawing/2014/main" id="{434681E2-3C38-499B-91FB-42AD4CA5B30F}"/>
                </a:ext>
              </a:extLst>
            </p:cNvPr>
            <p:cNvCxnSpPr/>
            <p:nvPr/>
          </p:nvCxnSpPr>
          <p:spPr>
            <a:xfrm flipH="1" flipV="1">
              <a:off x="25941" y="1744503"/>
              <a:ext cx="1750874" cy="1279"/>
            </a:xfrm>
            <a:prstGeom prst="straightConnector1">
              <a:avLst/>
            </a:prstGeom>
            <a:ln w="19050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B7A0078-6BF4-45A4-955A-D96377CDCB40}"/>
              </a:ext>
            </a:extLst>
          </p:cNvPr>
          <p:cNvGrpSpPr/>
          <p:nvPr/>
        </p:nvGrpSpPr>
        <p:grpSpPr>
          <a:xfrm>
            <a:off x="4462598" y="2579920"/>
            <a:ext cx="3923305" cy="701384"/>
            <a:chOff x="4462598" y="2579920"/>
            <a:chExt cx="3923305" cy="701384"/>
          </a:xfrm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C11B8071-59B9-404A-A257-FF50E063D2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62379" y="2590033"/>
              <a:ext cx="423524" cy="83"/>
            </a:xfrm>
            <a:prstGeom prst="line">
              <a:avLst/>
            </a:prstGeom>
            <a:ln w="19050">
              <a:solidFill>
                <a:srgbClr val="0000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C963621E-2B6F-45A2-9230-AA50F9ACD8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63234" y="2579920"/>
              <a:ext cx="0" cy="687589"/>
            </a:xfrm>
            <a:prstGeom prst="line">
              <a:avLst/>
            </a:prstGeom>
            <a:ln w="19050">
              <a:solidFill>
                <a:srgbClr val="0000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802F4384-403A-4CCB-B319-E7349F5ED0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2598" y="3281304"/>
              <a:ext cx="3512550" cy="0"/>
            </a:xfrm>
            <a:prstGeom prst="straightConnector1">
              <a:avLst/>
            </a:prstGeom>
            <a:ln w="19050">
              <a:solidFill>
                <a:srgbClr val="0000C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3" name="Rectangle 172">
            <a:extLst>
              <a:ext uri="{FF2B5EF4-FFF2-40B4-BE49-F238E27FC236}">
                <a16:creationId xmlns:a16="http://schemas.microsoft.com/office/drawing/2014/main" id="{0AFB1F1A-8F1A-4437-90B1-862BABB61887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831386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A497B8-E5F4-477A-A021-910B8393A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34" y="1634237"/>
            <a:ext cx="4518455" cy="1388363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3AA380C-1055-4CE1-B672-54C78176F509}"/>
              </a:ext>
            </a:extLst>
          </p:cNvPr>
          <p:cNvSpPr/>
          <p:nvPr/>
        </p:nvSpPr>
        <p:spPr>
          <a:xfrm>
            <a:off x="191574" y="1380436"/>
            <a:ext cx="41101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Step 1: SCM send inventory &amp; shipment plan</a:t>
            </a:r>
            <a:endParaRPr lang="en-US" sz="1200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94554C5-6379-4EBE-AD15-898C02CCDF51}"/>
              </a:ext>
            </a:extLst>
          </p:cNvPr>
          <p:cNvSpPr/>
          <p:nvPr/>
        </p:nvSpPr>
        <p:spPr>
          <a:xfrm rot="5400000">
            <a:off x="2539018" y="2852355"/>
            <a:ext cx="132254" cy="6296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594A8A-BA1B-4AA2-B3FC-3A9445984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87" y="3487305"/>
            <a:ext cx="5190763" cy="152284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1A7F40-3623-4EC2-B529-A4237831AC7E}"/>
              </a:ext>
            </a:extLst>
          </p:cNvPr>
          <p:cNvSpPr/>
          <p:nvPr/>
        </p:nvSpPr>
        <p:spPr>
          <a:xfrm>
            <a:off x="211894" y="3227035"/>
            <a:ext cx="414068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Step 2: FA update inventory &amp; shipment plan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33BDC9B-9A56-435B-A358-5D292F4B8C0D}"/>
              </a:ext>
            </a:extLst>
          </p:cNvPr>
          <p:cNvSpPr/>
          <p:nvPr/>
        </p:nvSpPr>
        <p:spPr>
          <a:xfrm>
            <a:off x="-3872" y="-20915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① Confirm shortage shipment</a:t>
            </a:r>
          </a:p>
        </p:txBody>
      </p:sp>
      <p:sp>
        <p:nvSpPr>
          <p:cNvPr id="18" name="AutoShape 3">
            <a:extLst>
              <a:ext uri="{FF2B5EF4-FFF2-40B4-BE49-F238E27FC236}">
                <a16:creationId xmlns:a16="http://schemas.microsoft.com/office/drawing/2014/main" id="{73B44FA6-10C7-4304-AC08-7B079293ED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800"/>
            <a:ext cx="6052223" cy="4599258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9" name="Text Box 5">
            <a:extLst>
              <a:ext uri="{FF2B5EF4-FFF2-40B4-BE49-F238E27FC236}">
                <a16:creationId xmlns:a16="http://schemas.microsoft.com/office/drawing/2014/main" id="{6E09D44F-B372-4F09-A03D-826E6D6B59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20" name="AutoShape 2">
            <a:extLst>
              <a:ext uri="{FF2B5EF4-FFF2-40B4-BE49-F238E27FC236}">
                <a16:creationId xmlns:a16="http://schemas.microsoft.com/office/drawing/2014/main" id="{30CFFF05-AA30-4654-A226-755A3D946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800"/>
            <a:ext cx="5844286" cy="4599258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2C265C8D-82A1-4F3C-BC45-B362E98D04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E50612-A4A3-479B-9E9D-2FC9C872FFA1}"/>
              </a:ext>
            </a:extLst>
          </p:cNvPr>
          <p:cNvSpPr/>
          <p:nvPr/>
        </p:nvSpPr>
        <p:spPr>
          <a:xfrm>
            <a:off x="6126367" y="1815264"/>
            <a:ext cx="574104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Indicate priority shipment model to announce OQC inspection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Indicate details shipment plan: Time, Board/Air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Indicate stock Q'ty, shipment Q’ty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How to control minus product: when re-running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In case production plan be changed --&gt; How to control ?</a:t>
            </a:r>
          </a:p>
        </p:txBody>
      </p:sp>
      <p:sp>
        <p:nvSpPr>
          <p:cNvPr id="23" name="AutoShape 6">
            <a:extLst>
              <a:ext uri="{FF2B5EF4-FFF2-40B4-BE49-F238E27FC236}">
                <a16:creationId xmlns:a16="http://schemas.microsoft.com/office/drawing/2014/main" id="{0010AE81-EC6D-440D-BA6A-C18B34B1C1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5861021"/>
            <a:ext cx="5828801" cy="893523"/>
          </a:xfrm>
          <a:prstGeom prst="roundRect">
            <a:avLst>
              <a:gd name="adj" fmla="val 23272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tIns="0" bIns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Using time: 5 mins/day*4 BD/BU =20 mins/day</a:t>
            </a:r>
          </a:p>
        </p:txBody>
      </p:sp>
      <p:sp>
        <p:nvSpPr>
          <p:cNvPr id="24" name="AutoShape 6">
            <a:extLst>
              <a:ext uri="{FF2B5EF4-FFF2-40B4-BE49-F238E27FC236}">
                <a16:creationId xmlns:a16="http://schemas.microsoft.com/office/drawing/2014/main" id="{A1651143-20DC-46C9-82FC-1C39F356AE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274" y="5861021"/>
            <a:ext cx="6052223" cy="893523"/>
          </a:xfrm>
          <a:prstGeom prst="roundRect">
            <a:avLst>
              <a:gd name="adj" fmla="val 21425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00FF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Save time: 20 mins/day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E834C51-CFF1-48CB-BB1B-87017936EE00}"/>
              </a:ext>
            </a:extLst>
          </p:cNvPr>
          <p:cNvSpPr/>
          <p:nvPr/>
        </p:nvSpPr>
        <p:spPr>
          <a:xfrm>
            <a:off x="1054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Meiryo UI" panose="020B0604030504040204" pitchFamily="34" charset="-128"/>
                <a:ea typeface="Meiryo UI" panose="020B0604030504040204" pitchFamily="34" charset="-128"/>
              </a:rPr>
              <a:t>OQC confirm shipment plan to focus priority shipment models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52A12C1-9719-496B-95EC-A03A649BCD0F}"/>
              </a:ext>
            </a:extLst>
          </p:cNvPr>
          <p:cNvSpPr/>
          <p:nvPr/>
        </p:nvSpPr>
        <p:spPr>
          <a:xfrm rot="5400000">
            <a:off x="2650878" y="4839786"/>
            <a:ext cx="123831" cy="6296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19C3330-C972-4113-8EFB-CD4BEC500CC3}"/>
              </a:ext>
            </a:extLst>
          </p:cNvPr>
          <p:cNvSpPr/>
          <p:nvPr/>
        </p:nvSpPr>
        <p:spPr>
          <a:xfrm>
            <a:off x="207259" y="5267478"/>
            <a:ext cx="56114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Step 3: OQC input shipment information to focus check priority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A8926B7-B1A1-4554-9894-27D3082B940C}"/>
              </a:ext>
            </a:extLst>
          </p:cNvPr>
          <p:cNvSpPr/>
          <p:nvPr/>
        </p:nvSpPr>
        <p:spPr>
          <a:xfrm>
            <a:off x="6061521" y="1445296"/>
            <a:ext cx="6052222" cy="276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will display details: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EF5F1B-2F28-4193-80F6-1FEF69DBBC24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2816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A356488-05B0-43D0-B056-2170E5D28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93" y="3811914"/>
            <a:ext cx="4932116" cy="146282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6D70556-421C-498D-803E-1DD5AB3464A6}"/>
              </a:ext>
            </a:extLst>
          </p:cNvPr>
          <p:cNvSpPr/>
          <p:nvPr/>
        </p:nvSpPr>
        <p:spPr>
          <a:xfrm>
            <a:off x="329897" y="3552820"/>
            <a:ext cx="39926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Step 2: OQC copy into OQC format to control</a:t>
            </a:r>
            <a:endParaRPr lang="en-US" sz="12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5EB546-5193-4168-A9D2-157E5ECFF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93" y="1615336"/>
            <a:ext cx="4518455" cy="161099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B7009A0-EDD5-4109-8F8D-92F92C102845}"/>
              </a:ext>
            </a:extLst>
          </p:cNvPr>
          <p:cNvSpPr/>
          <p:nvPr/>
        </p:nvSpPr>
        <p:spPr>
          <a:xfrm>
            <a:off x="126696" y="1348754"/>
            <a:ext cx="493301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Step 1: PCS send Daily production plan &lt;Email/Server&gt;</a:t>
            </a:r>
            <a:endParaRPr lang="en-US" sz="1200" b="1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BAB1091E-564B-489A-A025-15C76C393566}"/>
              </a:ext>
            </a:extLst>
          </p:cNvPr>
          <p:cNvSpPr/>
          <p:nvPr/>
        </p:nvSpPr>
        <p:spPr>
          <a:xfrm rot="5400000">
            <a:off x="2676492" y="3149235"/>
            <a:ext cx="196088" cy="5354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33BDC9B-9A56-435B-A358-5D292F4B8C0D}"/>
              </a:ext>
            </a:extLst>
          </p:cNvPr>
          <p:cNvSpPr/>
          <p:nvPr/>
        </p:nvSpPr>
        <p:spPr>
          <a:xfrm>
            <a:off x="-3872" y="-20915"/>
            <a:ext cx="12195872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① OQC re-make production plan</a:t>
            </a:r>
          </a:p>
        </p:txBody>
      </p:sp>
      <p:sp>
        <p:nvSpPr>
          <p:cNvPr id="13" name="AutoShape 3">
            <a:extLst>
              <a:ext uri="{FF2B5EF4-FFF2-40B4-BE49-F238E27FC236}">
                <a16:creationId xmlns:a16="http://schemas.microsoft.com/office/drawing/2014/main" id="{884849B7-164B-43D8-9D5F-29A13B9F4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800"/>
            <a:ext cx="6052223" cy="418465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8" name="AutoShape 2">
            <a:extLst>
              <a:ext uri="{FF2B5EF4-FFF2-40B4-BE49-F238E27FC236}">
                <a16:creationId xmlns:a16="http://schemas.microsoft.com/office/drawing/2014/main" id="{6DAD2C91-42BB-4D69-B726-CB5D821627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800"/>
            <a:ext cx="5844286" cy="418465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20" name="AutoShape 6">
            <a:extLst>
              <a:ext uri="{FF2B5EF4-FFF2-40B4-BE49-F238E27FC236}">
                <a16:creationId xmlns:a16="http://schemas.microsoft.com/office/drawing/2014/main" id="{12723EC3-F1C0-46E3-AEBE-F803E242A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960" y="5473044"/>
            <a:ext cx="5828801" cy="1299139"/>
          </a:xfrm>
          <a:prstGeom prst="roundRect">
            <a:avLst>
              <a:gd name="adj" fmla="val 11546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tIns="0" bIns="0" anchor="ctr"/>
          <a:lstStyle/>
          <a:p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OQC re-making production base on information of PCS: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Add some information: Sample Q’ty, PL, Characteristic, Reliability, Specification…</a:t>
            </a:r>
          </a:p>
          <a:p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 Using time: 10 mins/day </a:t>
            </a:r>
          </a:p>
        </p:txBody>
      </p:sp>
      <p:sp>
        <p:nvSpPr>
          <p:cNvPr id="21" name="AutoShape 6">
            <a:extLst>
              <a:ext uri="{FF2B5EF4-FFF2-40B4-BE49-F238E27FC236}">
                <a16:creationId xmlns:a16="http://schemas.microsoft.com/office/drawing/2014/main" id="{3C89B1C1-8F60-4B52-AA2D-1FA136909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2" y="5473044"/>
            <a:ext cx="6052223" cy="1291683"/>
          </a:xfrm>
          <a:prstGeom prst="roundRect">
            <a:avLst>
              <a:gd name="adj" fmla="val 1183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00FF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System will link with OQC inspection plan and auto update: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600" dirty="0">
              <a:solidFill>
                <a:srgbClr val="0000FF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anose="020B0604020202020204" pitchFamily="34" charset="0"/>
            </a:endParaRPr>
          </a:p>
          <a:p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 Save time: 10 mins/day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D4AA93-F13B-4735-8159-D0FB610B7FF3}"/>
              </a:ext>
            </a:extLst>
          </p:cNvPr>
          <p:cNvSpPr/>
          <p:nvPr/>
        </p:nvSpPr>
        <p:spPr>
          <a:xfrm>
            <a:off x="105475" y="473848"/>
            <a:ext cx="119737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OQC making production plan base on production plan that PCS send</a:t>
            </a:r>
          </a:p>
        </p:txBody>
      </p:sp>
      <p:sp>
        <p:nvSpPr>
          <p:cNvPr id="23" name="Text Box 5">
            <a:extLst>
              <a:ext uri="{FF2B5EF4-FFF2-40B4-BE49-F238E27FC236}">
                <a16:creationId xmlns:a16="http://schemas.microsoft.com/office/drawing/2014/main" id="{D63CDCF1-9F09-4990-8E6B-962B079574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24" name="Text Box 4">
            <a:extLst>
              <a:ext uri="{FF2B5EF4-FFF2-40B4-BE49-F238E27FC236}">
                <a16:creationId xmlns:a16="http://schemas.microsoft.com/office/drawing/2014/main" id="{C70CB915-1A29-41E1-8987-EEB782EA64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EA3C3B-5F69-4AA9-A76A-5BD85E765ACD}"/>
              </a:ext>
            </a:extLst>
          </p:cNvPr>
          <p:cNvSpPr/>
          <p:nvPr/>
        </p:nvSpPr>
        <p:spPr>
          <a:xfrm>
            <a:off x="5971277" y="1390476"/>
            <a:ext cx="622657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Step1: OQC make database: Sample Q’ty; Characteristic/Reliability plan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A6D632-3EB8-4BC2-9D7C-BB4CC7824C1A}"/>
              </a:ext>
            </a:extLst>
          </p:cNvPr>
          <p:cNvSpPr/>
          <p:nvPr/>
        </p:nvSpPr>
        <p:spPr>
          <a:xfrm>
            <a:off x="6030636" y="4109420"/>
            <a:ext cx="6050127" cy="1165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will be linked with OQC Inspection plan and indicate details: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OQC sampling Q’ty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Assign model that will be Reliability test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Auto change sample Q’ty level (Ex: Normal level </a:t>
            </a:r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  <a:sym typeface="Wingdings" panose="05000000000000000000" pitchFamily="2" charset="2"/>
              </a:rPr>
              <a:t> Loosen level)</a:t>
            </a:r>
            <a:endParaRPr lang="en-US" sz="1200" dirty="0">
              <a:latin typeface="Meiryo UI" panose="020B0604030504040204" pitchFamily="34" charset="-128"/>
              <a:ea typeface="Meiryo UI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E08CB66E-EBB2-4E6F-BF3B-D6F7B19D61CE}"/>
              </a:ext>
            </a:extLst>
          </p:cNvPr>
          <p:cNvSpPr/>
          <p:nvPr/>
        </p:nvSpPr>
        <p:spPr>
          <a:xfrm rot="5400000">
            <a:off x="9058521" y="3764000"/>
            <a:ext cx="196088" cy="5354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C9BC07-5AB9-4CC9-882E-48F2E70FC857}"/>
              </a:ext>
            </a:extLst>
          </p:cNvPr>
          <p:cNvSpPr/>
          <p:nvPr/>
        </p:nvSpPr>
        <p:spPr>
          <a:xfrm>
            <a:off x="6199152" y="2945218"/>
            <a:ext cx="4576317" cy="8846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u="sng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Testing Frequency: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Characteristics/Specification : 1pcs/series model/month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Reliability test: 3pcs/series model/3 months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775BBB9-C766-4CA1-9266-8F83840B3A51}"/>
              </a:ext>
            </a:extLst>
          </p:cNvPr>
          <p:cNvGrpSpPr/>
          <p:nvPr/>
        </p:nvGrpSpPr>
        <p:grpSpPr>
          <a:xfrm>
            <a:off x="6148088" y="1749631"/>
            <a:ext cx="5808211" cy="1130472"/>
            <a:chOff x="6148088" y="1709677"/>
            <a:chExt cx="5808211" cy="128658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FC5A3FF-7553-4AD0-A254-7E2DFCDDD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76784" y="1714596"/>
              <a:ext cx="1759565" cy="1280017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9FE7D16-3477-4D22-AE39-0C29F456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196735" y="1709677"/>
              <a:ext cx="1759564" cy="1280016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40C1DCD-DDDC-441C-8B19-AFCE43000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48088" y="1709743"/>
              <a:ext cx="1960197" cy="1286515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35DD62D-5E77-4B1E-8CB1-F0E77D5C12B6}"/>
                </a:ext>
              </a:extLst>
            </p:cNvPr>
            <p:cNvSpPr/>
            <p:nvPr/>
          </p:nvSpPr>
          <p:spPr>
            <a:xfrm>
              <a:off x="6238717" y="2757684"/>
              <a:ext cx="898856" cy="211277"/>
            </a:xfrm>
            <a:prstGeom prst="round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rPr>
                <a:t>Standard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11E2B20C-A968-48B1-8C61-3B16BEA09F8B}"/>
                </a:ext>
              </a:extLst>
            </p:cNvPr>
            <p:cNvSpPr/>
            <p:nvPr/>
          </p:nvSpPr>
          <p:spPr>
            <a:xfrm>
              <a:off x="8644662" y="2767398"/>
              <a:ext cx="898856" cy="211277"/>
            </a:xfrm>
            <a:prstGeom prst="round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rPr>
                <a:t>Plan</a:t>
              </a: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DFDFC150-C348-4AFC-8247-563BE599D02D}"/>
                </a:ext>
              </a:extLst>
            </p:cNvPr>
            <p:cNvSpPr/>
            <p:nvPr/>
          </p:nvSpPr>
          <p:spPr>
            <a:xfrm>
              <a:off x="10562362" y="2763406"/>
              <a:ext cx="898856" cy="211277"/>
            </a:xfrm>
            <a:prstGeom prst="round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rPr>
                <a:t>Plan</a:t>
              </a: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92FF29BD-966C-4B34-B13E-8E93D04D59D3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62309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33BDC9B-9A56-435B-A358-5D292F4B8C0D}"/>
              </a:ext>
            </a:extLst>
          </p:cNvPr>
          <p:cNvSpPr/>
          <p:nvPr/>
        </p:nvSpPr>
        <p:spPr>
          <a:xfrm>
            <a:off x="0" y="-20915"/>
            <a:ext cx="12197753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② OQC pick up sample</a:t>
            </a:r>
          </a:p>
        </p:txBody>
      </p:sp>
      <p:sp>
        <p:nvSpPr>
          <p:cNvPr id="18" name="AutoShape 3">
            <a:extLst>
              <a:ext uri="{FF2B5EF4-FFF2-40B4-BE49-F238E27FC236}">
                <a16:creationId xmlns:a16="http://schemas.microsoft.com/office/drawing/2014/main" id="{73B44FA6-10C7-4304-AC08-7B079293ED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800"/>
            <a:ext cx="6052223" cy="4231974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20" name="AutoShape 2">
            <a:extLst>
              <a:ext uri="{FF2B5EF4-FFF2-40B4-BE49-F238E27FC236}">
                <a16:creationId xmlns:a16="http://schemas.microsoft.com/office/drawing/2014/main" id="{30CFFF05-AA30-4654-A226-755A3D946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800"/>
            <a:ext cx="5844286" cy="4231974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2172DF-B3B2-45E6-AF36-45C6306F7125}"/>
              </a:ext>
            </a:extLst>
          </p:cNvPr>
          <p:cNvSpPr/>
          <p:nvPr/>
        </p:nvSpPr>
        <p:spPr>
          <a:xfrm>
            <a:off x="6155490" y="1742247"/>
            <a:ext cx="5931035" cy="20043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Scan barcode of product </a:t>
            </a: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 D</a:t>
            </a: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isplayed OQC sample Q'ty (System auto indicate sample Q’ty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Indicate lot number (Auto change sample level)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Reminder the time to pick up sample: Divide Serial No range to pick up sample</a:t>
            </a:r>
            <a:endParaRPr lang="en-US" sz="1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14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3" name="AutoShape 6">
            <a:extLst>
              <a:ext uri="{FF2B5EF4-FFF2-40B4-BE49-F238E27FC236}">
                <a16:creationId xmlns:a16="http://schemas.microsoft.com/office/drawing/2014/main" id="{C42C3253-0E42-4D5E-AEB7-6E0AB0F83D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960" y="5473044"/>
            <a:ext cx="5828801" cy="1299139"/>
          </a:xfrm>
          <a:prstGeom prst="roundRect">
            <a:avLst>
              <a:gd name="adj" fmla="val 11546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tIns="0" bIns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Using time: 1mins*8 times/day=8 mins/day</a:t>
            </a:r>
          </a:p>
        </p:txBody>
      </p:sp>
      <p:sp>
        <p:nvSpPr>
          <p:cNvPr id="14" name="AutoShape 6">
            <a:extLst>
              <a:ext uri="{FF2B5EF4-FFF2-40B4-BE49-F238E27FC236}">
                <a16:creationId xmlns:a16="http://schemas.microsoft.com/office/drawing/2014/main" id="{98973256-4683-44CB-95C3-F5EA0692E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2" y="5473044"/>
            <a:ext cx="6052223" cy="1291683"/>
          </a:xfrm>
          <a:prstGeom prst="roundRect">
            <a:avLst>
              <a:gd name="adj" fmla="val 1183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00FF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Save: 8 mins/day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32CEE1-1FBE-4662-B287-D1D9561D97D0}"/>
              </a:ext>
            </a:extLst>
          </p:cNvPr>
          <p:cNvSpPr/>
          <p:nvPr/>
        </p:nvSpPr>
        <p:spPr>
          <a:xfrm>
            <a:off x="105475" y="473848"/>
            <a:ext cx="119737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OQC pick up sample follow serial range</a:t>
            </a: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12BE522B-AF29-4A36-85E1-1FFDE07755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F9FF5F92-4B31-4B57-9CDE-1733FE526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F4C937-4419-4291-8AD4-6B17FCF469C5}"/>
              </a:ext>
            </a:extLst>
          </p:cNvPr>
          <p:cNvSpPr/>
          <p:nvPr/>
        </p:nvSpPr>
        <p:spPr>
          <a:xfrm>
            <a:off x="96218" y="1380581"/>
            <a:ext cx="44318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Step 1: Access Portal to confirm Production result</a:t>
            </a:r>
            <a:endParaRPr lang="en-US" sz="12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7DB5CB-8506-4DAD-9480-D7641679F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04" y="1730851"/>
            <a:ext cx="5419363" cy="1341080"/>
          </a:xfrm>
          <a:prstGeom prst="rect">
            <a:avLst/>
          </a:prstGeom>
        </p:spPr>
      </p:pic>
      <p:sp>
        <p:nvSpPr>
          <p:cNvPr id="21" name="Arrow: Right 20">
            <a:extLst>
              <a:ext uri="{FF2B5EF4-FFF2-40B4-BE49-F238E27FC236}">
                <a16:creationId xmlns:a16="http://schemas.microsoft.com/office/drawing/2014/main" id="{856D9C35-BAE5-483D-9283-0C0DF62484DB}"/>
              </a:ext>
            </a:extLst>
          </p:cNvPr>
          <p:cNvSpPr/>
          <p:nvPr/>
        </p:nvSpPr>
        <p:spPr>
          <a:xfrm rot="5400000">
            <a:off x="2929573" y="2995958"/>
            <a:ext cx="196088" cy="5354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DAF965B-BAD8-4069-8D4D-4ABBFCB5908C}"/>
              </a:ext>
            </a:extLst>
          </p:cNvPr>
          <p:cNvSpPr/>
          <p:nvPr/>
        </p:nvSpPr>
        <p:spPr>
          <a:xfrm>
            <a:off x="117584" y="3357539"/>
            <a:ext cx="570707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Step 2: Divide serial range to Pick up sample at Pallet on FA 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DB4E16-7E19-4432-B54F-E9B2FA416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54" y="3650341"/>
            <a:ext cx="2072589" cy="136282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567CB39A-4E49-45F3-B343-01A150BC7F6B}"/>
              </a:ext>
            </a:extLst>
          </p:cNvPr>
          <p:cNvSpPr/>
          <p:nvPr/>
        </p:nvSpPr>
        <p:spPr>
          <a:xfrm>
            <a:off x="170101" y="5011765"/>
            <a:ext cx="28650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Pick up outer box and put indication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78AF5E6-3C66-4E8A-86BD-6B983EB1B5A3}"/>
              </a:ext>
            </a:extLst>
          </p:cNvPr>
          <p:cNvSpPr/>
          <p:nvPr/>
        </p:nvSpPr>
        <p:spPr>
          <a:xfrm>
            <a:off x="311204" y="3730988"/>
            <a:ext cx="821177" cy="27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highlight>
                  <a:srgbClr val="FFFF00"/>
                </a:highlight>
                <a:latin typeface="Meiryo" panose="020B0604030504040204" pitchFamily="34" charset="-128"/>
                <a:ea typeface="Meiryo" panose="020B0604030504040204" pitchFamily="34" charset="-128"/>
              </a:rPr>
              <a:t>DP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EE4ECF-A8D7-46FD-AAD9-BBDDDAE175D6}"/>
              </a:ext>
            </a:extLst>
          </p:cNvPr>
          <p:cNvSpPr/>
          <p:nvPr/>
        </p:nvSpPr>
        <p:spPr>
          <a:xfrm>
            <a:off x="3615267" y="3650341"/>
            <a:ext cx="2115300" cy="1361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Dect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5F3125D-966C-4677-99D4-C1335D5E892A}"/>
              </a:ext>
            </a:extLst>
          </p:cNvPr>
          <p:cNvSpPr/>
          <p:nvPr/>
        </p:nvSpPr>
        <p:spPr>
          <a:xfrm>
            <a:off x="3095556" y="4984671"/>
            <a:ext cx="28650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Pick up inner box and put indication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6F68AEF-5AEE-43A1-8FAE-219E9715DC0E}"/>
              </a:ext>
            </a:extLst>
          </p:cNvPr>
          <p:cNvSpPr/>
          <p:nvPr/>
        </p:nvSpPr>
        <p:spPr>
          <a:xfrm>
            <a:off x="3396073" y="3707808"/>
            <a:ext cx="821177" cy="27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>
                <a:solidFill>
                  <a:schemeClr val="tx1"/>
                </a:solidFill>
                <a:highlight>
                  <a:srgbClr val="FFFF00"/>
                </a:highlight>
                <a:latin typeface="Meiryo" panose="020B0604030504040204" pitchFamily="34" charset="-128"/>
                <a:ea typeface="Meiryo" panose="020B0604030504040204" pitchFamily="34" charset="-128"/>
              </a:rPr>
              <a:t>Dect</a:t>
            </a:r>
            <a:endParaRPr lang="en-US" sz="1400" b="1" dirty="0">
              <a:solidFill>
                <a:schemeClr val="tx1"/>
              </a:solidFill>
              <a:highlight>
                <a:srgbClr val="FFFF00"/>
              </a:highlight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10EA88C-3B51-4CB1-9959-DD2106493FFD}"/>
              </a:ext>
            </a:extLst>
          </p:cNvPr>
          <p:cNvSpPr/>
          <p:nvPr/>
        </p:nvSpPr>
        <p:spPr>
          <a:xfrm>
            <a:off x="6092326" y="1416424"/>
            <a:ext cx="24046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can be indicated:</a:t>
            </a:r>
            <a:endParaRPr lang="en-US" sz="1200" b="1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9AC4215-D015-41FA-9EBA-7058067D4E70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689717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33BDC9B-9A56-435B-A358-5D292F4B8C0D}"/>
              </a:ext>
            </a:extLst>
          </p:cNvPr>
          <p:cNvSpPr/>
          <p:nvPr/>
        </p:nvSpPr>
        <p:spPr>
          <a:xfrm>
            <a:off x="-3872" y="-20915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③ Reading barcode Inner/Outer 1</a:t>
            </a:r>
            <a:r>
              <a:rPr lang="en-US" sz="2000" b="1" baseline="30000" dirty="0">
                <a:latin typeface="Meiryo UI" panose="020B0604030504040204" pitchFamily="34" charset="-128"/>
                <a:ea typeface="Meiryo UI" panose="020B0604030504040204" pitchFamily="34" charset="-128"/>
              </a:rPr>
              <a:t>st</a:t>
            </a:r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 time</a:t>
            </a:r>
          </a:p>
        </p:txBody>
      </p:sp>
      <p:sp>
        <p:nvSpPr>
          <p:cNvPr id="18" name="AutoShape 3">
            <a:extLst>
              <a:ext uri="{FF2B5EF4-FFF2-40B4-BE49-F238E27FC236}">
                <a16:creationId xmlns:a16="http://schemas.microsoft.com/office/drawing/2014/main" id="{73B44FA6-10C7-4304-AC08-7B079293ED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800"/>
            <a:ext cx="6052223" cy="4193472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20" name="AutoShape 2">
            <a:extLst>
              <a:ext uri="{FF2B5EF4-FFF2-40B4-BE49-F238E27FC236}">
                <a16:creationId xmlns:a16="http://schemas.microsoft.com/office/drawing/2014/main" id="{30CFFF05-AA30-4654-A226-755A3D946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799"/>
            <a:ext cx="5844286" cy="4193473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F63C05AB-D899-4F46-A3E6-B6DE67F6C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960" y="5473044"/>
            <a:ext cx="5828801" cy="1299139"/>
          </a:xfrm>
          <a:prstGeom prst="roundRect">
            <a:avLst>
              <a:gd name="adj" fmla="val 11546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lIns="45720" tIns="0" rIns="45720" bIns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Using time: 30lots*10sec*2Outer boxes=10mins/day</a:t>
            </a:r>
          </a:p>
        </p:txBody>
      </p:sp>
      <p:sp>
        <p:nvSpPr>
          <p:cNvPr id="9" name="AutoShape 6">
            <a:extLst>
              <a:ext uri="{FF2B5EF4-FFF2-40B4-BE49-F238E27FC236}">
                <a16:creationId xmlns:a16="http://schemas.microsoft.com/office/drawing/2014/main" id="{6A9A0FF4-D92E-474A-83CD-BAD24C7E51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2" y="5473044"/>
            <a:ext cx="6052223" cy="1291683"/>
          </a:xfrm>
          <a:prstGeom prst="roundRect">
            <a:avLst>
              <a:gd name="adj" fmla="val 1183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00FF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Save: 10 mins/day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559BE0-689B-4EAC-9132-10EEAF5A1B91}"/>
              </a:ext>
            </a:extLst>
          </p:cNvPr>
          <p:cNvSpPr/>
          <p:nvPr/>
        </p:nvSpPr>
        <p:spPr>
          <a:xfrm>
            <a:off x="105475" y="473848"/>
            <a:ext cx="119737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Confirm Outer carton and inner box  </a:t>
            </a: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45025BCF-D50B-410F-BA2A-DEB655C0D5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2" name="Text Box 4">
            <a:extLst>
              <a:ext uri="{FF2B5EF4-FFF2-40B4-BE49-F238E27FC236}">
                <a16:creationId xmlns:a16="http://schemas.microsoft.com/office/drawing/2014/main" id="{884EC00B-5D7D-4C01-94AF-4909376ED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3408E6-4452-4F43-BA98-1154DB38478F}"/>
              </a:ext>
            </a:extLst>
          </p:cNvPr>
          <p:cNvSpPr/>
          <p:nvPr/>
        </p:nvSpPr>
        <p:spPr>
          <a:xfrm>
            <a:off x="96218" y="1380581"/>
            <a:ext cx="56596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Reading Barcode of Outer box and Inner box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Purpose: To confirm Outer box includes how many inner box and which serial No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D9CD60-D7B5-4AFC-A005-E93172D03D6D}"/>
              </a:ext>
            </a:extLst>
          </p:cNvPr>
          <p:cNvSpPr/>
          <p:nvPr/>
        </p:nvSpPr>
        <p:spPr>
          <a:xfrm>
            <a:off x="6092128" y="1417982"/>
            <a:ext cx="56596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link weight check system to confirm Outer box includes which inner boxes</a:t>
            </a:r>
            <a:endParaRPr lang="en-US" sz="12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5D01D59-33B7-4B32-BFC7-416EECEFD4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74" b="44649"/>
          <a:stretch/>
        </p:blipFill>
        <p:spPr>
          <a:xfrm>
            <a:off x="399568" y="2184259"/>
            <a:ext cx="5224437" cy="163176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8E00A8F-8590-48E7-8136-A11BD664DA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74" b="44649"/>
          <a:stretch/>
        </p:blipFill>
        <p:spPr>
          <a:xfrm>
            <a:off x="6424053" y="2184258"/>
            <a:ext cx="5224437" cy="163176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" name="Multiplication Sign 1">
            <a:extLst>
              <a:ext uri="{FF2B5EF4-FFF2-40B4-BE49-F238E27FC236}">
                <a16:creationId xmlns:a16="http://schemas.microsoft.com/office/drawing/2014/main" id="{53D8DBE9-9C27-4F2C-B761-7E8A0B19475E}"/>
              </a:ext>
            </a:extLst>
          </p:cNvPr>
          <p:cNvSpPr/>
          <p:nvPr/>
        </p:nvSpPr>
        <p:spPr>
          <a:xfrm>
            <a:off x="7888949" y="2236799"/>
            <a:ext cx="2130950" cy="1790299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2646D2B-D68A-455D-856F-FD6E21502533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18623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33BDC9B-9A56-435B-A358-5D292F4B8C0D}"/>
              </a:ext>
            </a:extLst>
          </p:cNvPr>
          <p:cNvSpPr/>
          <p:nvPr/>
        </p:nvSpPr>
        <p:spPr>
          <a:xfrm>
            <a:off x="-3872" y="-20915"/>
            <a:ext cx="12195872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④ Weight check 1</a:t>
            </a:r>
            <a:r>
              <a:rPr lang="en-US" sz="2000" b="1" baseline="30000" dirty="0">
                <a:latin typeface="Meiryo UI" panose="020B0604030504040204" pitchFamily="34" charset="-128"/>
                <a:ea typeface="Meiryo UI" panose="020B0604030504040204" pitchFamily="34" charset="-128"/>
              </a:rPr>
              <a:t>st</a:t>
            </a:r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 time </a:t>
            </a:r>
          </a:p>
        </p:txBody>
      </p:sp>
      <p:sp>
        <p:nvSpPr>
          <p:cNvPr id="18" name="AutoShape 3">
            <a:extLst>
              <a:ext uri="{FF2B5EF4-FFF2-40B4-BE49-F238E27FC236}">
                <a16:creationId xmlns:a16="http://schemas.microsoft.com/office/drawing/2014/main" id="{73B44FA6-10C7-4304-AC08-7B079293ED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800"/>
            <a:ext cx="6052223" cy="4183846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20" name="AutoShape 2">
            <a:extLst>
              <a:ext uri="{FF2B5EF4-FFF2-40B4-BE49-F238E27FC236}">
                <a16:creationId xmlns:a16="http://schemas.microsoft.com/office/drawing/2014/main" id="{30CFFF05-AA30-4654-A226-755A3D946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799"/>
            <a:ext cx="5844286" cy="4183847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7" name="AutoShape 6">
            <a:extLst>
              <a:ext uri="{FF2B5EF4-FFF2-40B4-BE49-F238E27FC236}">
                <a16:creationId xmlns:a16="http://schemas.microsoft.com/office/drawing/2014/main" id="{84ED8631-7E9B-4801-AD81-1724716826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960" y="5473044"/>
            <a:ext cx="5828801" cy="1299139"/>
          </a:xfrm>
          <a:prstGeom prst="roundRect">
            <a:avLst>
              <a:gd name="adj" fmla="val 11546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tIns="0" bIns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" panose="05000000000000000000" pitchFamily="2" charset="2"/>
              </a:rPr>
              <a:t>Using time: 150pcs*5sec*2 BD/BU=24mins/day</a:t>
            </a: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B7D366FE-625E-4AF7-883C-5EADBB2818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2" y="5473044"/>
            <a:ext cx="6052223" cy="1291683"/>
          </a:xfrm>
          <a:prstGeom prst="roundRect">
            <a:avLst>
              <a:gd name="adj" fmla="val 1183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00FF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Save: 24 mins/day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B23FE9-2165-4783-9DF7-B7C529CD0AC6}"/>
              </a:ext>
            </a:extLst>
          </p:cNvPr>
          <p:cNvSpPr/>
          <p:nvPr/>
        </p:nvSpPr>
        <p:spPr>
          <a:xfrm>
            <a:off x="1054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Weight check offline at OQC to confirm accessory</a:t>
            </a:r>
          </a:p>
        </p:txBody>
      </p:sp>
      <p:sp>
        <p:nvSpPr>
          <p:cNvPr id="10" name="Text Box 5">
            <a:extLst>
              <a:ext uri="{FF2B5EF4-FFF2-40B4-BE49-F238E27FC236}">
                <a16:creationId xmlns:a16="http://schemas.microsoft.com/office/drawing/2014/main" id="{2185B1A4-0D83-4A2D-9B03-3ED0A8AA92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70C2228E-8155-4490-A6EA-5F70510C77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D971AB-4271-48D6-9CC1-963B248B0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675" y="1963644"/>
            <a:ext cx="3557372" cy="264685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9071D74-6D1E-49AE-B9EE-0EF8CBC26E43}"/>
              </a:ext>
            </a:extLst>
          </p:cNvPr>
          <p:cNvSpPr/>
          <p:nvPr/>
        </p:nvSpPr>
        <p:spPr>
          <a:xfrm>
            <a:off x="96218" y="1380581"/>
            <a:ext cx="58442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Weight check 1</a:t>
            </a:r>
            <a:r>
              <a:rPr lang="en-US" sz="1200" b="1" baseline="300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st</a:t>
            </a: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 time: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Purpose: To confirm full inner box before un-packing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05E748-B1C8-44D3-9169-770534C454A4}"/>
              </a:ext>
            </a:extLst>
          </p:cNvPr>
          <p:cNvSpPr/>
          <p:nvPr/>
        </p:nvSpPr>
        <p:spPr>
          <a:xfrm>
            <a:off x="6092128" y="1417982"/>
            <a:ext cx="56596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link weight check system to weight of inner box</a:t>
            </a:r>
          </a:p>
          <a:p>
            <a:r>
              <a:rPr lang="en-US" sz="1200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  <a:sym typeface="Wingdings" panose="05000000000000000000" pitchFamily="2" charset="2"/>
              </a:rPr>
              <a:t> Weight already recorded weight of inner box</a:t>
            </a:r>
            <a:endParaRPr lang="en-US" sz="12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6B98B3-AB53-490C-9106-BEBAA8513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700" y="1963644"/>
            <a:ext cx="3557372" cy="264685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" name="Multiplication Sign 1">
            <a:extLst>
              <a:ext uri="{FF2B5EF4-FFF2-40B4-BE49-F238E27FC236}">
                <a16:creationId xmlns:a16="http://schemas.microsoft.com/office/drawing/2014/main" id="{EBB2E9E8-2B56-4AF7-9AD8-7D8D9CE29421}"/>
              </a:ext>
            </a:extLst>
          </p:cNvPr>
          <p:cNvSpPr/>
          <p:nvPr/>
        </p:nvSpPr>
        <p:spPr>
          <a:xfrm>
            <a:off x="7872995" y="2531444"/>
            <a:ext cx="2213811" cy="162667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30030B-98DA-47A5-8088-399B71652F11}"/>
              </a:ext>
            </a:extLst>
          </p:cNvPr>
          <p:cNvSpPr/>
          <p:nvPr/>
        </p:nvSpPr>
        <p:spPr>
          <a:xfrm>
            <a:off x="6215541" y="4781232"/>
            <a:ext cx="565968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 No need do weight check 1</a:t>
            </a:r>
            <a:r>
              <a:rPr lang="en-US" sz="1400" baseline="300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st</a:t>
            </a: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 at OQC</a:t>
            </a:r>
            <a:endParaRPr lang="en-US" sz="14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7010EF-ED43-4779-93BE-101EBD7D5CAA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45233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33BDC9B-9A56-435B-A358-5D292F4B8C0D}"/>
              </a:ext>
            </a:extLst>
          </p:cNvPr>
          <p:cNvSpPr/>
          <p:nvPr/>
        </p:nvSpPr>
        <p:spPr>
          <a:xfrm>
            <a:off x="-3872" y="-20915"/>
            <a:ext cx="12195872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⑤ OQC Normal inspection </a:t>
            </a:r>
          </a:p>
        </p:txBody>
      </p:sp>
      <p:sp>
        <p:nvSpPr>
          <p:cNvPr id="18" name="AutoShape 3">
            <a:extLst>
              <a:ext uri="{FF2B5EF4-FFF2-40B4-BE49-F238E27FC236}">
                <a16:creationId xmlns:a16="http://schemas.microsoft.com/office/drawing/2014/main" id="{73B44FA6-10C7-4304-AC08-7B079293ED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799"/>
            <a:ext cx="6052223" cy="5531383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20" name="AutoShape 2">
            <a:extLst>
              <a:ext uri="{FF2B5EF4-FFF2-40B4-BE49-F238E27FC236}">
                <a16:creationId xmlns:a16="http://schemas.microsoft.com/office/drawing/2014/main" id="{30CFFF05-AA30-4654-A226-755A3D946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799"/>
            <a:ext cx="5844286" cy="5531384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7D320D-9134-4232-8D13-9B387FF017C8}"/>
              </a:ext>
            </a:extLst>
          </p:cNvPr>
          <p:cNvSpPr/>
          <p:nvPr/>
        </p:nvSpPr>
        <p:spPr>
          <a:xfrm>
            <a:off x="1054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OQC normal inspection</a:t>
            </a: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CDD88119-787B-4DF4-8E6F-59C504F834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2" name="Text Box 4">
            <a:extLst>
              <a:ext uri="{FF2B5EF4-FFF2-40B4-BE49-F238E27FC236}">
                <a16:creationId xmlns:a16="http://schemas.microsoft.com/office/drawing/2014/main" id="{DE90083D-3FB3-47E8-ABE5-03C030BC13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0E303E-F675-4ABD-B69A-0E40E8816725}"/>
              </a:ext>
            </a:extLst>
          </p:cNvPr>
          <p:cNvSpPr/>
          <p:nvPr/>
        </p:nvSpPr>
        <p:spPr>
          <a:xfrm>
            <a:off x="6140944" y="1910690"/>
            <a:ext cx="5562056" cy="1681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2880" indent="-18288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OQC make Database sampling of model </a:t>
            </a: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 System auto link to Database to indicate sampling Q’ty of model</a:t>
            </a:r>
          </a:p>
          <a:p>
            <a:pPr marL="182880" indent="-18288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After finish inspection  System indicate result of each serial No  Matching sample Q’ty with database to indicate changing situation</a:t>
            </a:r>
            <a:endParaRPr lang="en-US" sz="14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8C81AA-6CC5-4E5D-8DC4-346FEBBE8211}"/>
              </a:ext>
            </a:extLst>
          </p:cNvPr>
          <p:cNvSpPr/>
          <p:nvPr/>
        </p:nvSpPr>
        <p:spPr>
          <a:xfrm>
            <a:off x="6092128" y="1570382"/>
            <a:ext cx="565968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link with Database sample Q’ty: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0F26CD-D4B3-48B7-8DDE-60BF7C354C9F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>
            <a:off x="2973805" y="2768540"/>
            <a:ext cx="0" cy="20778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366FE80-E3E8-42E1-B10B-FAF28F8F599D}"/>
              </a:ext>
            </a:extLst>
          </p:cNvPr>
          <p:cNvSpPr/>
          <p:nvPr/>
        </p:nvSpPr>
        <p:spPr>
          <a:xfrm>
            <a:off x="1270133" y="3121922"/>
            <a:ext cx="340734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Appearance check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8D34F6-ED52-4FD0-A6B4-811FB891CAE1}"/>
              </a:ext>
            </a:extLst>
          </p:cNvPr>
          <p:cNvSpPr/>
          <p:nvPr/>
        </p:nvSpPr>
        <p:spPr>
          <a:xfrm>
            <a:off x="1270133" y="3998524"/>
            <a:ext cx="340734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Function check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D27CB08-21E0-4E16-BC62-EDB33B6D6F31}"/>
              </a:ext>
            </a:extLst>
          </p:cNvPr>
          <p:cNvSpPr/>
          <p:nvPr/>
        </p:nvSpPr>
        <p:spPr>
          <a:xfrm>
            <a:off x="1270133" y="2110650"/>
            <a:ext cx="3407344" cy="6578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en-US" sz="16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Confirm the number of samples to be taken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BC1D2F-D3E6-45F2-9667-CA019D878C0E}"/>
              </a:ext>
            </a:extLst>
          </p:cNvPr>
          <p:cNvSpPr/>
          <p:nvPr/>
        </p:nvSpPr>
        <p:spPr>
          <a:xfrm>
            <a:off x="1270133" y="4846362"/>
            <a:ext cx="3407344" cy="713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Manual confirm sample Q’ty enough or not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94A8D83-B675-4FA0-9D1E-52331790178C}"/>
              </a:ext>
            </a:extLst>
          </p:cNvPr>
          <p:cNvSpPr/>
          <p:nvPr/>
        </p:nvSpPr>
        <p:spPr>
          <a:xfrm>
            <a:off x="290072" y="1607834"/>
            <a:ext cx="565968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Current inspection procedure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4E15BBD-490E-4964-86E7-E96E9F6CEF57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962677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33BDC9B-9A56-435B-A358-5D292F4B8C0D}"/>
              </a:ext>
            </a:extLst>
          </p:cNvPr>
          <p:cNvSpPr/>
          <p:nvPr/>
        </p:nvSpPr>
        <p:spPr>
          <a:xfrm>
            <a:off x="-3872" y="-20915"/>
            <a:ext cx="12195872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⑥</a:t>
            </a:r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  <a:r>
              <a:rPr lang="en-US" sz="20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Reliability inspection</a:t>
            </a:r>
          </a:p>
        </p:txBody>
      </p:sp>
      <p:sp>
        <p:nvSpPr>
          <p:cNvPr id="18" name="AutoShape 3">
            <a:extLst>
              <a:ext uri="{FF2B5EF4-FFF2-40B4-BE49-F238E27FC236}">
                <a16:creationId xmlns:a16="http://schemas.microsoft.com/office/drawing/2014/main" id="{73B44FA6-10C7-4304-AC08-7B079293ED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800"/>
            <a:ext cx="6052223" cy="552510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20" name="AutoShape 2">
            <a:extLst>
              <a:ext uri="{FF2B5EF4-FFF2-40B4-BE49-F238E27FC236}">
                <a16:creationId xmlns:a16="http://schemas.microsoft.com/office/drawing/2014/main" id="{30CFFF05-AA30-4654-A226-755A3D946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800"/>
            <a:ext cx="5844286" cy="5525100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BBBB6A-2861-4106-A4A2-A04926F41734}"/>
              </a:ext>
            </a:extLst>
          </p:cNvPr>
          <p:cNvSpPr/>
          <p:nvPr/>
        </p:nvSpPr>
        <p:spPr>
          <a:xfrm>
            <a:off x="105475" y="473848"/>
            <a:ext cx="119737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</a:rPr>
              <a:t>Reliability inspection:</a:t>
            </a:r>
          </a:p>
        </p:txBody>
      </p:sp>
      <p:sp>
        <p:nvSpPr>
          <p:cNvPr id="13" name="Text Box 5">
            <a:extLst>
              <a:ext uri="{FF2B5EF4-FFF2-40B4-BE49-F238E27FC236}">
                <a16:creationId xmlns:a16="http://schemas.microsoft.com/office/drawing/2014/main" id="{BC479E88-6A66-40DF-8E5C-F631DBA5AD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BCC3EFD2-8186-4245-A0E5-C4DA11111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D78C67-F52B-4853-AC76-1481F2A025BA}"/>
              </a:ext>
            </a:extLst>
          </p:cNvPr>
          <p:cNvSpPr/>
          <p:nvPr/>
        </p:nvSpPr>
        <p:spPr>
          <a:xfrm>
            <a:off x="6140944" y="1915611"/>
            <a:ext cx="5933472" cy="1681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OQC make Database about grouping series model need to check Characteristic, Reliability </a:t>
            </a: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 System auto select model and remind to inspect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Limit Q’ty of model to be suitable with OQC lead time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  <a:sym typeface="Wingdings" panose="05000000000000000000" pitchFamily="2" charset="2"/>
              </a:rPr>
              <a:t>System alarm if inspect duplicated serial No</a:t>
            </a:r>
            <a:endParaRPr lang="en-US" sz="14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95A5D6B-5F18-45AB-9049-AA400F88E9BD}"/>
              </a:ext>
            </a:extLst>
          </p:cNvPr>
          <p:cNvCxnSpPr>
            <a:cxnSpLocks/>
            <a:stCxn id="22" idx="2"/>
            <a:endCxn id="25" idx="0"/>
          </p:cNvCxnSpPr>
          <p:nvPr/>
        </p:nvCxnSpPr>
        <p:spPr>
          <a:xfrm>
            <a:off x="2935705" y="2942097"/>
            <a:ext cx="0" cy="28714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D85DE03-6A2A-4657-BD7A-28AE307FE358}"/>
              </a:ext>
            </a:extLst>
          </p:cNvPr>
          <p:cNvSpPr/>
          <p:nvPr/>
        </p:nvSpPr>
        <p:spPr>
          <a:xfrm>
            <a:off x="1232033" y="3266717"/>
            <a:ext cx="340734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Basic function check: Power ON check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158CBF4-BB78-4299-BDDD-5E76870B6635}"/>
              </a:ext>
            </a:extLst>
          </p:cNvPr>
          <p:cNvSpPr/>
          <p:nvPr/>
        </p:nvSpPr>
        <p:spPr>
          <a:xfrm>
            <a:off x="1232033" y="4143319"/>
            <a:ext cx="340734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altLang="en-US" sz="16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Inspect: Characteristic, Specification, Reliability</a:t>
            </a:r>
            <a:endParaRPr lang="en-US" sz="16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CAD0C3-CE5F-47AC-86B8-58E644F97B85}"/>
              </a:ext>
            </a:extLst>
          </p:cNvPr>
          <p:cNvSpPr/>
          <p:nvPr/>
        </p:nvSpPr>
        <p:spPr>
          <a:xfrm>
            <a:off x="1232033" y="2014145"/>
            <a:ext cx="3407344" cy="9279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en-US" sz="16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Confirm checking plan of characteristic, specification, reliability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CC6051C-7C6A-467C-896C-C0C9B3EF961D}"/>
              </a:ext>
            </a:extLst>
          </p:cNvPr>
          <p:cNvSpPr/>
          <p:nvPr/>
        </p:nvSpPr>
        <p:spPr>
          <a:xfrm>
            <a:off x="1232033" y="4991157"/>
            <a:ext cx="3407344" cy="4624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Full function check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73D85A-2B74-414B-A5C1-14D76C8CBF24}"/>
              </a:ext>
            </a:extLst>
          </p:cNvPr>
          <p:cNvSpPr/>
          <p:nvPr/>
        </p:nvSpPr>
        <p:spPr>
          <a:xfrm>
            <a:off x="6092128" y="1570382"/>
            <a:ext cx="565968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System link with Database sample Q’ty: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035FA44-7CAF-487E-A080-4ACA4EBF336F}"/>
              </a:ext>
            </a:extLst>
          </p:cNvPr>
          <p:cNvSpPr/>
          <p:nvPr/>
        </p:nvSpPr>
        <p:spPr>
          <a:xfrm>
            <a:off x="1232033" y="5813595"/>
            <a:ext cx="3407344" cy="6919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Indicate result in OQC control sheet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AD79BA7-5647-449B-B4E3-7967EE66CB58}"/>
              </a:ext>
            </a:extLst>
          </p:cNvPr>
          <p:cNvSpPr/>
          <p:nvPr/>
        </p:nvSpPr>
        <p:spPr>
          <a:xfrm>
            <a:off x="290072" y="1570381"/>
            <a:ext cx="565968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Current inspection procedure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35DFE0D-EEDA-4C70-A4A2-37F4B5F7ABED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553828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3AA380C-1055-4CE1-B672-54C78176F509}"/>
              </a:ext>
            </a:extLst>
          </p:cNvPr>
          <p:cNvSpPr/>
          <p:nvPr/>
        </p:nvSpPr>
        <p:spPr>
          <a:xfrm>
            <a:off x="87568" y="1469387"/>
            <a:ext cx="5918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Reading barcode Product Inner to confirm correct serial No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A68B2A-5BD1-4D83-BB6C-EF71DEEB7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38" y="2209082"/>
            <a:ext cx="5260178" cy="251994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0BFA00-ECFE-4C4A-B05C-76731FA9E48D}"/>
              </a:ext>
            </a:extLst>
          </p:cNvPr>
          <p:cNvSpPr/>
          <p:nvPr/>
        </p:nvSpPr>
        <p:spPr>
          <a:xfrm>
            <a:off x="-3872" y="-20915"/>
            <a:ext cx="12195872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alibri" panose="020F0502020204030204" pitchFamily="34" charset="0"/>
              </a:rPr>
              <a:t>⑦ </a:t>
            </a:r>
            <a:r>
              <a:rPr lang="en-US" sz="20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Reading barcode Product Inner to confirm correct serial No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DBDD6EEF-5E14-49CF-B8B1-0CAABCA78D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2193" y="1167799"/>
            <a:ext cx="6052223" cy="5547325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4FD91E45-8577-41BF-922F-C6136FC54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5" y="1167800"/>
            <a:ext cx="5844286" cy="5547325"/>
          </a:xfrm>
          <a:prstGeom prst="roundRect">
            <a:avLst>
              <a:gd name="adj" fmla="val 5551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defTabSz="914400">
              <a:defRPr/>
            </a:pPr>
            <a:endParaRPr lang="ja-JP" altLang="en-US">
              <a:solidFill>
                <a:prstClr val="black"/>
              </a:solidFill>
              <a:latin typeface="Meiryo UI" panose="020B0604030504040204" pitchFamily="34" charset="-128"/>
              <a:ea typeface="Meiryo UI" panose="020B0604030504040204" pitchFamily="34" charset="-128"/>
              <a:cs typeface="Arial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264105-15D9-4CEE-AF21-E4AA91C673AF}"/>
              </a:ext>
            </a:extLst>
          </p:cNvPr>
          <p:cNvSpPr/>
          <p:nvPr/>
        </p:nvSpPr>
        <p:spPr>
          <a:xfrm>
            <a:off x="6092326" y="2036337"/>
            <a:ext cx="5982089" cy="1034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OQC make master list product ingredients: Monitor, camera, wireless, charger…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latin typeface="Meiryo" panose="020B0604030504040204" pitchFamily="34" charset="-128"/>
                <a:ea typeface="Meiryo" panose="020B0604030504040204" pitchFamily="34" charset="-128"/>
              </a:rPr>
              <a:t>System can auto indicate ingredients must read barcode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DEAEE7-49C1-4483-BD7C-0EF4DE210A45}"/>
              </a:ext>
            </a:extLst>
          </p:cNvPr>
          <p:cNvSpPr/>
          <p:nvPr/>
        </p:nvSpPr>
        <p:spPr>
          <a:xfrm>
            <a:off x="105475" y="473848"/>
            <a:ext cx="119737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Confirm ingredients of product for ensure matching serial No</a:t>
            </a:r>
          </a:p>
        </p:txBody>
      </p:sp>
      <p:sp>
        <p:nvSpPr>
          <p:cNvPr id="16" name="Text Box 5">
            <a:extLst>
              <a:ext uri="{FF2B5EF4-FFF2-40B4-BE49-F238E27FC236}">
                <a16:creationId xmlns:a16="http://schemas.microsoft.com/office/drawing/2014/main" id="{AA359B08-0DEC-4D5B-8D7E-F53850765C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8082" y="954623"/>
            <a:ext cx="1754608" cy="400050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defTabSz="914400" eaLnBrk="1" hangingPunct="1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◆ Proposal</a:t>
            </a: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id="{B65EE400-C531-44A3-9231-2D75A4CBDD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595" y="932850"/>
            <a:ext cx="1738582" cy="40011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defTabSz="914400">
              <a:defRPr/>
            </a:pPr>
            <a:r>
              <a:rPr kumimoji="1" lang="en-US" altLang="ja-JP" sz="2000" b="1" dirty="0">
                <a:solidFill>
                  <a:prstClr val="white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rPr>
              <a:t>◆ Current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D24F59-4505-434A-9320-B91098C45342}"/>
              </a:ext>
            </a:extLst>
          </p:cNvPr>
          <p:cNvSpPr/>
          <p:nvPr/>
        </p:nvSpPr>
        <p:spPr>
          <a:xfrm>
            <a:off x="5978335" y="1466116"/>
            <a:ext cx="598208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buFont typeface="Wingdings" panose="05000000000000000000" pitchFamily="2" charset="2"/>
              <a:buChar char="q"/>
            </a:pPr>
            <a:r>
              <a:rPr lang="en-US" sz="1400" b="1" dirty="0"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Reading barcode Product Inner to confirm correct serial No</a:t>
            </a:r>
            <a:endParaRPr lang="en-US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C6FEF3D-1CC0-412B-A49B-C867E4551C63}"/>
              </a:ext>
            </a:extLst>
          </p:cNvPr>
          <p:cNvSpPr/>
          <p:nvPr/>
        </p:nvSpPr>
        <p:spPr>
          <a:xfrm>
            <a:off x="11608858" y="37672"/>
            <a:ext cx="515046" cy="2888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b="1" dirty="0">
                <a:latin typeface="Meiryo" panose="020B0604030504040204" pitchFamily="34" charset="-128"/>
                <a:ea typeface="Meiryo" panose="020B0604030504040204" pitchFamily="34" charset="-128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85592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</TotalTime>
  <Words>1559</Words>
  <Application>Microsoft Office PowerPoint</Application>
  <PresentationFormat>Widescreen</PresentationFormat>
  <Paragraphs>334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Meiryo</vt:lpstr>
      <vt:lpstr>Meiryo 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 Nguyen Quoc</dc:creator>
  <cp:lastModifiedBy>ACER</cp:lastModifiedBy>
  <cp:revision>195</cp:revision>
  <dcterms:created xsi:type="dcterms:W3CDTF">2024-09-20T07:04:32Z</dcterms:created>
  <dcterms:modified xsi:type="dcterms:W3CDTF">2024-09-24T16:40:23Z</dcterms:modified>
</cp:coreProperties>
</file>

<file path=docProps/thumbnail.jpeg>
</file>